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93" r:id="rId3"/>
    <p:sldId id="260" r:id="rId4"/>
    <p:sldId id="263" r:id="rId5"/>
    <p:sldId id="299" r:id="rId6"/>
    <p:sldId id="273" r:id="rId7"/>
    <p:sldId id="270" r:id="rId8"/>
    <p:sldId id="297" r:id="rId9"/>
    <p:sldId id="298" r:id="rId10"/>
    <p:sldId id="257" r:id="rId11"/>
    <p:sldId id="259" r:id="rId12"/>
    <p:sldId id="274" r:id="rId13"/>
    <p:sldId id="288" r:id="rId14"/>
    <p:sldId id="277" r:id="rId15"/>
    <p:sldId id="278" r:id="rId16"/>
    <p:sldId id="280" r:id="rId17"/>
    <p:sldId id="279" r:id="rId18"/>
    <p:sldId id="289" r:id="rId19"/>
    <p:sldId id="307" r:id="rId20"/>
    <p:sldId id="282" r:id="rId21"/>
    <p:sldId id="309" r:id="rId22"/>
    <p:sldId id="308" r:id="rId23"/>
    <p:sldId id="310" r:id="rId24"/>
    <p:sldId id="283" r:id="rId25"/>
    <p:sldId id="311" r:id="rId26"/>
    <p:sldId id="284" r:id="rId27"/>
    <p:sldId id="312" r:id="rId28"/>
    <p:sldId id="313" r:id="rId29"/>
    <p:sldId id="314" r:id="rId30"/>
    <p:sldId id="285" r:id="rId31"/>
    <p:sldId id="315" r:id="rId32"/>
    <p:sldId id="287" r:id="rId33"/>
  </p:sldIdLst>
  <p:sldSz cx="9144000" cy="6858000" type="screen4x3"/>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84871" cy="501015"/>
          </a:xfrm>
          <a:prstGeom prst="rect">
            <a:avLst/>
          </a:prstGeom>
        </p:spPr>
        <p:txBody>
          <a:bodyPr vert="horz" lIns="96610" tIns="48305" rIns="96610" bIns="48305" rtlCol="0"/>
          <a:lstStyle>
            <a:lvl1pPr algn="l">
              <a:defRPr sz="1300"/>
            </a:lvl1pPr>
          </a:lstStyle>
          <a:p>
            <a:endParaRPr lang="de-AT"/>
          </a:p>
        </p:txBody>
      </p:sp>
      <p:sp>
        <p:nvSpPr>
          <p:cNvPr id="3" name="Datumsplatzhalter 2"/>
          <p:cNvSpPr>
            <a:spLocks noGrp="1"/>
          </p:cNvSpPr>
          <p:nvPr>
            <p:ph type="dt" sz="quarter" idx="1"/>
          </p:nvPr>
        </p:nvSpPr>
        <p:spPr>
          <a:xfrm>
            <a:off x="3901698" y="1"/>
            <a:ext cx="2984871" cy="501015"/>
          </a:xfrm>
          <a:prstGeom prst="rect">
            <a:avLst/>
          </a:prstGeom>
        </p:spPr>
        <p:txBody>
          <a:bodyPr vert="horz" lIns="96610" tIns="48305" rIns="96610" bIns="48305" rtlCol="0"/>
          <a:lstStyle>
            <a:lvl1pPr algn="r">
              <a:defRPr sz="1300"/>
            </a:lvl1pPr>
          </a:lstStyle>
          <a:p>
            <a:fld id="{E310ABD4-C388-4518-98AA-F8177BDFDE5C}" type="datetimeFigureOut">
              <a:rPr lang="de-AT" smtClean="0"/>
              <a:t>26.04.2017</a:t>
            </a:fld>
            <a:endParaRPr lang="de-AT"/>
          </a:p>
        </p:txBody>
      </p:sp>
      <p:sp>
        <p:nvSpPr>
          <p:cNvPr id="4" name="Fußzeilenplatzhalter 3"/>
          <p:cNvSpPr>
            <a:spLocks noGrp="1"/>
          </p:cNvSpPr>
          <p:nvPr>
            <p:ph type="ftr" sz="quarter" idx="2"/>
          </p:nvPr>
        </p:nvSpPr>
        <p:spPr>
          <a:xfrm>
            <a:off x="0" y="9517546"/>
            <a:ext cx="2984871" cy="501015"/>
          </a:xfrm>
          <a:prstGeom prst="rect">
            <a:avLst/>
          </a:prstGeom>
        </p:spPr>
        <p:txBody>
          <a:bodyPr vert="horz" lIns="96610" tIns="48305" rIns="96610" bIns="48305" rtlCol="0" anchor="b"/>
          <a:lstStyle>
            <a:lvl1pPr algn="l">
              <a:defRPr sz="1300"/>
            </a:lvl1pPr>
          </a:lstStyle>
          <a:p>
            <a:endParaRPr lang="de-AT"/>
          </a:p>
        </p:txBody>
      </p:sp>
      <p:sp>
        <p:nvSpPr>
          <p:cNvPr id="5" name="Foliennummernplatzhalter 4"/>
          <p:cNvSpPr>
            <a:spLocks noGrp="1"/>
          </p:cNvSpPr>
          <p:nvPr>
            <p:ph type="sldNum" sz="quarter" idx="3"/>
          </p:nvPr>
        </p:nvSpPr>
        <p:spPr>
          <a:xfrm>
            <a:off x="3901698" y="9517546"/>
            <a:ext cx="2984871" cy="501015"/>
          </a:xfrm>
          <a:prstGeom prst="rect">
            <a:avLst/>
          </a:prstGeom>
        </p:spPr>
        <p:txBody>
          <a:bodyPr vert="horz" lIns="96610" tIns="48305" rIns="96610" bIns="48305" rtlCol="0" anchor="b"/>
          <a:lstStyle>
            <a:lvl1pPr algn="r">
              <a:defRPr sz="1300"/>
            </a:lvl1pPr>
          </a:lstStyle>
          <a:p>
            <a:fld id="{A7C6ED4A-9971-4A63-950D-B265F0973A8D}" type="slidenum">
              <a:rPr lang="de-AT" smtClean="0"/>
              <a:t>‹Nr.›</a:t>
            </a:fld>
            <a:endParaRPr lang="de-AT"/>
          </a:p>
        </p:txBody>
      </p:sp>
    </p:spTree>
    <p:extLst>
      <p:ext uri="{BB962C8B-B14F-4D97-AF65-F5344CB8AC3E}">
        <p14:creationId xmlns:p14="http://schemas.microsoft.com/office/powerpoint/2010/main" val="100429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85508" cy="501334"/>
          </a:xfrm>
          <a:prstGeom prst="rect">
            <a:avLst/>
          </a:prstGeom>
        </p:spPr>
        <p:txBody>
          <a:bodyPr vert="horz" lIns="91687" tIns="45843" rIns="91687" bIns="45843" rtlCol="0"/>
          <a:lstStyle>
            <a:lvl1pPr algn="l">
              <a:defRPr sz="1200"/>
            </a:lvl1pPr>
          </a:lstStyle>
          <a:p>
            <a:endParaRPr lang="de-AT"/>
          </a:p>
        </p:txBody>
      </p:sp>
      <p:sp>
        <p:nvSpPr>
          <p:cNvPr id="3" name="Datumsplatzhalter 2"/>
          <p:cNvSpPr>
            <a:spLocks noGrp="1"/>
          </p:cNvSpPr>
          <p:nvPr>
            <p:ph type="dt" idx="1"/>
          </p:nvPr>
        </p:nvSpPr>
        <p:spPr>
          <a:xfrm>
            <a:off x="3901064" y="0"/>
            <a:ext cx="2985508" cy="501334"/>
          </a:xfrm>
          <a:prstGeom prst="rect">
            <a:avLst/>
          </a:prstGeom>
        </p:spPr>
        <p:txBody>
          <a:bodyPr vert="horz" lIns="91687" tIns="45843" rIns="91687" bIns="45843" rtlCol="0"/>
          <a:lstStyle>
            <a:lvl1pPr algn="r">
              <a:defRPr sz="1200"/>
            </a:lvl1pPr>
          </a:lstStyle>
          <a:p>
            <a:fld id="{EC5F4D90-FF38-40DF-81C8-017179716D9B}" type="datetimeFigureOut">
              <a:rPr lang="de-AT" smtClean="0"/>
              <a:t>26.04.2017</a:t>
            </a:fld>
            <a:endParaRPr lang="de-AT"/>
          </a:p>
        </p:txBody>
      </p:sp>
      <p:sp>
        <p:nvSpPr>
          <p:cNvPr id="4" name="Folienbildplatzhalter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1687" tIns="45843" rIns="91687" bIns="45843" rtlCol="0" anchor="ctr"/>
          <a:lstStyle/>
          <a:p>
            <a:endParaRPr lang="de-AT"/>
          </a:p>
        </p:txBody>
      </p:sp>
      <p:sp>
        <p:nvSpPr>
          <p:cNvPr id="5" name="Notizenplatzhalter 4"/>
          <p:cNvSpPr>
            <a:spLocks noGrp="1"/>
          </p:cNvSpPr>
          <p:nvPr>
            <p:ph type="body" sz="quarter" idx="3"/>
          </p:nvPr>
        </p:nvSpPr>
        <p:spPr>
          <a:xfrm>
            <a:off x="689454" y="4760280"/>
            <a:ext cx="5509257" cy="4508816"/>
          </a:xfrm>
          <a:prstGeom prst="rect">
            <a:avLst/>
          </a:prstGeom>
        </p:spPr>
        <p:txBody>
          <a:bodyPr vert="horz" lIns="91687" tIns="45843" rIns="91687" bIns="4584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1" y="9517376"/>
            <a:ext cx="2985508" cy="501334"/>
          </a:xfrm>
          <a:prstGeom prst="rect">
            <a:avLst/>
          </a:prstGeom>
        </p:spPr>
        <p:txBody>
          <a:bodyPr vert="horz" lIns="91687" tIns="45843" rIns="91687" bIns="45843" rtlCol="0" anchor="b"/>
          <a:lstStyle>
            <a:lvl1pPr algn="l">
              <a:defRPr sz="1200"/>
            </a:lvl1pPr>
          </a:lstStyle>
          <a:p>
            <a:endParaRPr lang="de-AT"/>
          </a:p>
        </p:txBody>
      </p:sp>
      <p:sp>
        <p:nvSpPr>
          <p:cNvPr id="7" name="Foliennummernplatzhalter 6"/>
          <p:cNvSpPr>
            <a:spLocks noGrp="1"/>
          </p:cNvSpPr>
          <p:nvPr>
            <p:ph type="sldNum" sz="quarter" idx="5"/>
          </p:nvPr>
        </p:nvSpPr>
        <p:spPr>
          <a:xfrm>
            <a:off x="3901064" y="9517376"/>
            <a:ext cx="2985508" cy="501334"/>
          </a:xfrm>
          <a:prstGeom prst="rect">
            <a:avLst/>
          </a:prstGeom>
        </p:spPr>
        <p:txBody>
          <a:bodyPr vert="horz" lIns="91687" tIns="45843" rIns="91687" bIns="45843" rtlCol="0" anchor="b"/>
          <a:lstStyle>
            <a:lvl1pPr algn="r">
              <a:defRPr sz="1200"/>
            </a:lvl1pPr>
          </a:lstStyle>
          <a:p>
            <a:fld id="{49C9D2CB-9BAF-4C4F-BE00-9C9ED2FC23EB}" type="slidenum">
              <a:rPr lang="de-AT" smtClean="0"/>
              <a:t>‹Nr.›</a:t>
            </a:fld>
            <a:endParaRPr lang="de-AT"/>
          </a:p>
        </p:txBody>
      </p:sp>
    </p:spTree>
    <p:extLst>
      <p:ext uri="{BB962C8B-B14F-4D97-AF65-F5344CB8AC3E}">
        <p14:creationId xmlns:p14="http://schemas.microsoft.com/office/powerpoint/2010/main" val="173281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49C9D2CB-9BAF-4C4F-BE00-9C9ED2FC23EB}" type="slidenum">
              <a:rPr lang="de-AT" smtClean="0"/>
              <a:t>6</a:t>
            </a:fld>
            <a:endParaRPr lang="de-AT"/>
          </a:p>
        </p:txBody>
      </p:sp>
    </p:spTree>
    <p:extLst>
      <p:ext uri="{BB962C8B-B14F-4D97-AF65-F5344CB8AC3E}">
        <p14:creationId xmlns:p14="http://schemas.microsoft.com/office/powerpoint/2010/main" val="183096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84964EDB-D42D-4181-8ED5-D434D752BB6A}" type="datetime1">
              <a:rPr lang="de-AT" smtClean="0"/>
              <a:t>26.04.2017</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414198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E2647FD-BF5B-4433-9788-F37C7252E96E}" type="datetime1">
              <a:rPr lang="de-AT" smtClean="0"/>
              <a:t>26.04.2017</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265719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B21E0853-8AE8-482B-B5CC-D34784E13A82}" type="datetime1">
              <a:rPr lang="de-AT" smtClean="0"/>
              <a:t>26.04.2017</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4479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CE0B187-F648-4F49-9113-B13D95AA2D96}" type="datetime1">
              <a:rPr lang="de-AT" smtClean="0"/>
              <a:t>26.04.2017</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204907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E35BCE7-03C0-4AFB-9D62-8C15F1FD1EFC}" type="datetime1">
              <a:rPr lang="de-AT" smtClean="0"/>
              <a:t>26.04.2017</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63021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E8EF4CE6-171F-4D5C-9777-D0EA60F21349}" type="datetime1">
              <a:rPr lang="de-AT" smtClean="0"/>
              <a:t>26.04.2017</a:t>
            </a:fld>
            <a:endParaRPr lang="de-AT"/>
          </a:p>
        </p:txBody>
      </p:sp>
      <p:sp>
        <p:nvSpPr>
          <p:cNvPr id="6" name="Fußzeilenplatzhalter 5"/>
          <p:cNvSpPr>
            <a:spLocks noGrp="1"/>
          </p:cNvSpPr>
          <p:nvPr>
            <p:ph type="ftr" sz="quarter" idx="11"/>
          </p:nvPr>
        </p:nvSpPr>
        <p:spPr/>
        <p:txBody>
          <a:bodyPr/>
          <a:lstStyle/>
          <a:p>
            <a:r>
              <a:rPr lang="de-AT" smtClean="0"/>
              <a:t>Mag. Dr. Helene Miklas</a:t>
            </a:r>
            <a:endParaRPr lang="de-AT"/>
          </a:p>
        </p:txBody>
      </p:sp>
      <p:sp>
        <p:nvSpPr>
          <p:cNvPr id="7" name="Foliennummernplatzhalter 6"/>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174631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626188C5-BC41-45BC-B0B7-4E1286E24EEC}" type="datetime1">
              <a:rPr lang="de-AT" smtClean="0"/>
              <a:t>26.04.2017</a:t>
            </a:fld>
            <a:endParaRPr lang="de-AT"/>
          </a:p>
        </p:txBody>
      </p:sp>
      <p:sp>
        <p:nvSpPr>
          <p:cNvPr id="8" name="Fußzeilenplatzhalter 7"/>
          <p:cNvSpPr>
            <a:spLocks noGrp="1"/>
          </p:cNvSpPr>
          <p:nvPr>
            <p:ph type="ftr" sz="quarter" idx="11"/>
          </p:nvPr>
        </p:nvSpPr>
        <p:spPr/>
        <p:txBody>
          <a:bodyPr/>
          <a:lstStyle/>
          <a:p>
            <a:r>
              <a:rPr lang="de-AT" smtClean="0"/>
              <a:t>Mag. Dr. Helene Miklas</a:t>
            </a:r>
            <a:endParaRPr lang="de-AT"/>
          </a:p>
        </p:txBody>
      </p:sp>
      <p:sp>
        <p:nvSpPr>
          <p:cNvPr id="9" name="Foliennummernplatzhalter 8"/>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129714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08DA8674-0E84-40D8-97DC-0D51E4F59C95}" type="datetime1">
              <a:rPr lang="de-AT" smtClean="0"/>
              <a:t>26.04.2017</a:t>
            </a:fld>
            <a:endParaRPr lang="de-AT"/>
          </a:p>
        </p:txBody>
      </p:sp>
      <p:sp>
        <p:nvSpPr>
          <p:cNvPr id="4" name="Fußzeilenplatzhalter 3"/>
          <p:cNvSpPr>
            <a:spLocks noGrp="1"/>
          </p:cNvSpPr>
          <p:nvPr>
            <p:ph type="ftr" sz="quarter" idx="11"/>
          </p:nvPr>
        </p:nvSpPr>
        <p:spPr/>
        <p:txBody>
          <a:bodyPr/>
          <a:lstStyle/>
          <a:p>
            <a:r>
              <a:rPr lang="de-AT" smtClean="0"/>
              <a:t>Mag. Dr. Helene Miklas</a:t>
            </a:r>
            <a:endParaRPr lang="de-AT"/>
          </a:p>
        </p:txBody>
      </p:sp>
      <p:sp>
        <p:nvSpPr>
          <p:cNvPr id="5" name="Foliennummernplatzhalter 4"/>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115387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56C3858-0881-4DC1-B6E9-65058D0D89ED}" type="datetime1">
              <a:rPr lang="de-AT" smtClean="0"/>
              <a:t>26.04.2017</a:t>
            </a:fld>
            <a:endParaRPr lang="de-AT"/>
          </a:p>
        </p:txBody>
      </p:sp>
      <p:sp>
        <p:nvSpPr>
          <p:cNvPr id="3" name="Fußzeilenplatzhalter 2"/>
          <p:cNvSpPr>
            <a:spLocks noGrp="1"/>
          </p:cNvSpPr>
          <p:nvPr>
            <p:ph type="ftr" sz="quarter" idx="11"/>
          </p:nvPr>
        </p:nvSpPr>
        <p:spPr/>
        <p:txBody>
          <a:bodyPr/>
          <a:lstStyle/>
          <a:p>
            <a:r>
              <a:rPr lang="de-AT" smtClean="0"/>
              <a:t>Mag. Dr. Helene Miklas</a:t>
            </a:r>
            <a:endParaRPr lang="de-AT"/>
          </a:p>
        </p:txBody>
      </p:sp>
      <p:sp>
        <p:nvSpPr>
          <p:cNvPr id="4" name="Foliennummernplatzhalter 3"/>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70331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6BE143E-FEFF-414D-80E3-DF5D75D9B2F2}" type="datetime1">
              <a:rPr lang="de-AT" smtClean="0"/>
              <a:t>26.04.2017</a:t>
            </a:fld>
            <a:endParaRPr lang="de-AT"/>
          </a:p>
        </p:txBody>
      </p:sp>
      <p:sp>
        <p:nvSpPr>
          <p:cNvPr id="6" name="Fußzeilenplatzhalter 5"/>
          <p:cNvSpPr>
            <a:spLocks noGrp="1"/>
          </p:cNvSpPr>
          <p:nvPr>
            <p:ph type="ftr" sz="quarter" idx="11"/>
          </p:nvPr>
        </p:nvSpPr>
        <p:spPr/>
        <p:txBody>
          <a:bodyPr/>
          <a:lstStyle/>
          <a:p>
            <a:r>
              <a:rPr lang="de-AT" smtClean="0"/>
              <a:t>Mag. Dr. Helene Miklas</a:t>
            </a:r>
            <a:endParaRPr lang="de-AT"/>
          </a:p>
        </p:txBody>
      </p:sp>
      <p:sp>
        <p:nvSpPr>
          <p:cNvPr id="7" name="Foliennummernplatzhalter 6"/>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118607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EE62D1C-9C97-46E2-B661-6C48F498BD53}" type="datetime1">
              <a:rPr lang="de-AT" smtClean="0"/>
              <a:t>26.04.2017</a:t>
            </a:fld>
            <a:endParaRPr lang="de-AT"/>
          </a:p>
        </p:txBody>
      </p:sp>
      <p:sp>
        <p:nvSpPr>
          <p:cNvPr id="6" name="Fußzeilenplatzhalter 5"/>
          <p:cNvSpPr>
            <a:spLocks noGrp="1"/>
          </p:cNvSpPr>
          <p:nvPr>
            <p:ph type="ftr" sz="quarter" idx="11"/>
          </p:nvPr>
        </p:nvSpPr>
        <p:spPr/>
        <p:txBody>
          <a:bodyPr/>
          <a:lstStyle/>
          <a:p>
            <a:r>
              <a:rPr lang="de-AT" smtClean="0"/>
              <a:t>Mag. Dr. Helene Miklas</a:t>
            </a:r>
            <a:endParaRPr lang="de-AT"/>
          </a:p>
        </p:txBody>
      </p:sp>
      <p:sp>
        <p:nvSpPr>
          <p:cNvPr id="7" name="Foliennummernplatzhalter 6"/>
          <p:cNvSpPr>
            <a:spLocks noGrp="1"/>
          </p:cNvSpPr>
          <p:nvPr>
            <p:ph type="sldNum" sz="quarter" idx="12"/>
          </p:nvPr>
        </p:nvSpPr>
        <p:spPr/>
        <p:txBody>
          <a:bodyPr/>
          <a:lstStyle/>
          <a:p>
            <a:fld id="{C8435CE0-B79A-4079-91F9-BF110F039780}" type="slidenum">
              <a:rPr lang="de-AT" smtClean="0"/>
              <a:t>‹Nr.›</a:t>
            </a:fld>
            <a:endParaRPr lang="de-AT"/>
          </a:p>
        </p:txBody>
      </p:sp>
    </p:spTree>
    <p:extLst>
      <p:ext uri="{BB962C8B-B14F-4D97-AF65-F5344CB8AC3E}">
        <p14:creationId xmlns:p14="http://schemas.microsoft.com/office/powerpoint/2010/main" val="287123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4E3E4-125D-4910-AC08-9FE1A8D9F98F}" type="datetime1">
              <a:rPr lang="de-AT" smtClean="0"/>
              <a:t>26.04.2017</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Mag. Dr. Helene Miklas</a:t>
            </a: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35CE0-B79A-4079-91F9-BF110F039780}" type="slidenum">
              <a:rPr lang="de-AT" smtClean="0"/>
              <a:t>‹Nr.›</a:t>
            </a:fld>
            <a:endParaRPr lang="de-AT"/>
          </a:p>
        </p:txBody>
      </p:sp>
    </p:spTree>
    <p:extLst>
      <p:ext uri="{BB962C8B-B14F-4D97-AF65-F5344CB8AC3E}">
        <p14:creationId xmlns:p14="http://schemas.microsoft.com/office/powerpoint/2010/main" val="124539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www.integral.co.at/de/sinus/milieus_at.php" TargetMode="External"/><Relationship Id="rId2" Type="http://schemas.openxmlformats.org/officeDocument/2006/relationships/hyperlink" Target="http://www.tibs.at/content/die-erste-%C3%B6sterreichische-sinus-milieu-jugendstudie-2013-jugend-%C3%B6sterrei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1"/>
            <a:ext cx="8278688" cy="1971650"/>
          </a:xfrm>
        </p:spPr>
        <p:txBody>
          <a:bodyPr>
            <a:normAutofit fontScale="90000"/>
          </a:bodyPr>
          <a:lstStyle/>
          <a:p>
            <a:r>
              <a:rPr lang="de-AT" dirty="0" smtClean="0"/>
              <a:t/>
            </a:r>
            <a:br>
              <a:rPr lang="de-AT" dirty="0" smtClean="0"/>
            </a:br>
            <a:r>
              <a:rPr lang="de-AT" dirty="0"/>
              <a:t/>
            </a:r>
            <a:br>
              <a:rPr lang="de-AT" dirty="0"/>
            </a:br>
            <a:r>
              <a:rPr lang="de-AT" dirty="0" smtClean="0"/>
              <a:t/>
            </a:r>
            <a:br>
              <a:rPr lang="de-AT" dirty="0" smtClean="0"/>
            </a:br>
            <a:r>
              <a:rPr lang="de-AT" dirty="0"/>
              <a:t/>
            </a:r>
            <a:br>
              <a:rPr lang="de-AT" dirty="0"/>
            </a:br>
            <a:r>
              <a:rPr lang="de-AT" dirty="0" smtClean="0"/>
              <a:t>Individuum </a:t>
            </a:r>
            <a:r>
              <a:rPr lang="de-AT" dirty="0"/>
              <a:t>und Milieu - eine Wechselwirkung aus soziologischer </a:t>
            </a:r>
            <a:r>
              <a:rPr lang="de-AT" dirty="0" smtClean="0"/>
              <a:t>Perspektive.</a:t>
            </a:r>
            <a:r>
              <a:rPr lang="de-AT" dirty="0"/>
              <a:t/>
            </a:r>
            <a:br>
              <a:rPr lang="de-AT" dirty="0"/>
            </a:br>
            <a:r>
              <a:rPr lang="de-AT" dirty="0"/>
              <a:t/>
            </a:r>
            <a:br>
              <a:rPr lang="de-AT" dirty="0"/>
            </a:br>
            <a:r>
              <a:rPr lang="de-AT" dirty="0"/>
              <a:t/>
            </a:r>
            <a:br>
              <a:rPr lang="de-AT" dirty="0"/>
            </a:br>
            <a:r>
              <a:rPr lang="de-AT" dirty="0"/>
              <a:t/>
            </a:r>
            <a:br>
              <a:rPr lang="de-AT" dirty="0"/>
            </a:br>
            <a:endParaRPr lang="de-AT" dirty="0"/>
          </a:p>
        </p:txBody>
      </p:sp>
      <p:sp>
        <p:nvSpPr>
          <p:cNvPr id="3" name="Untertitel 2"/>
          <p:cNvSpPr>
            <a:spLocks noGrp="1"/>
          </p:cNvSpPr>
          <p:nvPr>
            <p:ph type="subTitle" idx="1"/>
          </p:nvPr>
        </p:nvSpPr>
        <p:spPr/>
        <p:txBody>
          <a:bodyPr>
            <a:normAutofit/>
          </a:bodyPr>
          <a:lstStyle/>
          <a:p>
            <a:r>
              <a:rPr lang="de-AT" sz="2800" dirty="0" smtClean="0">
                <a:solidFill>
                  <a:schemeClr val="tx1"/>
                </a:solidFill>
              </a:rPr>
              <a:t>GTA Tagung Donnerstag 27. April 2017</a:t>
            </a:r>
            <a:endParaRPr lang="de-AT" sz="2800" dirty="0">
              <a:solidFill>
                <a:schemeClr val="tx1"/>
              </a:solidFill>
            </a:endParaRPr>
          </a:p>
        </p:txBody>
      </p:sp>
      <p:sp>
        <p:nvSpPr>
          <p:cNvPr id="4" name="Fußzeilenplatzhalter 3"/>
          <p:cNvSpPr>
            <a:spLocks noGrp="1"/>
          </p:cNvSpPr>
          <p:nvPr>
            <p:ph type="ftr" sz="quarter" idx="11"/>
          </p:nvPr>
        </p:nvSpPr>
        <p:spPr/>
        <p:txBody>
          <a:bodyPr/>
          <a:lstStyle/>
          <a:p>
            <a:r>
              <a:rPr lang="de-AT" smtClean="0"/>
              <a:t>Mag. Dr. Helene Miklas</a:t>
            </a:r>
            <a:endParaRPr lang="de-AT"/>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3563888" y="4365104"/>
            <a:ext cx="2033464" cy="203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162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Sinusmilieus in Österreich 2013</a:t>
            </a:r>
            <a:endParaRPr lang="de-AT" dirty="0"/>
          </a:p>
        </p:txBody>
      </p:sp>
      <p:sp>
        <p:nvSpPr>
          <p:cNvPr id="3" name="Inhaltsplatzhalter 2"/>
          <p:cNvSpPr>
            <a:spLocks noGrp="1"/>
          </p:cNvSpPr>
          <p:nvPr>
            <p:ph idx="1"/>
          </p:nvPr>
        </p:nvSpPr>
        <p:spPr/>
        <p:txBody>
          <a:bodyPr/>
          <a:lstStyle/>
          <a:p>
            <a:pPr marL="0" indent="0">
              <a:buNone/>
            </a:pP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2" y="1196752"/>
            <a:ext cx="86487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3315480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Traditionelles Milieu 13%</a:t>
            </a:r>
            <a:endParaRPr lang="de-AT" dirty="0"/>
          </a:p>
        </p:txBody>
      </p:sp>
      <p:sp>
        <p:nvSpPr>
          <p:cNvPr id="3" name="Inhaltsplatzhalter 2"/>
          <p:cNvSpPr>
            <a:spLocks noGrp="1"/>
          </p:cNvSpPr>
          <p:nvPr>
            <p:ph idx="1"/>
          </p:nvPr>
        </p:nvSpPr>
        <p:spPr>
          <a:xfrm>
            <a:off x="179512" y="1196752"/>
            <a:ext cx="8784976" cy="5472608"/>
          </a:xfrm>
        </p:spPr>
        <p:txBody>
          <a:bodyPr>
            <a:noAutofit/>
          </a:bodyPr>
          <a:lstStyle/>
          <a:p>
            <a:pPr>
              <a:lnSpc>
                <a:spcPct val="120000"/>
              </a:lnSpc>
              <a:spcBef>
                <a:spcPts val="0"/>
              </a:spcBef>
              <a:buFont typeface="Wingdings" panose="05000000000000000000" pitchFamily="2" charset="2"/>
              <a:buChar char="Ø"/>
            </a:pPr>
            <a:r>
              <a:rPr lang="de-AT" sz="2200" dirty="0"/>
              <a:t>Kriegs- und Nachkriegsgeneration</a:t>
            </a:r>
          </a:p>
          <a:p>
            <a:pPr>
              <a:lnSpc>
                <a:spcPct val="120000"/>
              </a:lnSpc>
              <a:spcBef>
                <a:spcPts val="0"/>
              </a:spcBef>
              <a:buFont typeface="Wingdings" panose="05000000000000000000" pitchFamily="2" charset="2"/>
              <a:buChar char="Ø"/>
            </a:pPr>
            <a:r>
              <a:rPr lang="de-AT" sz="2200" dirty="0" smtClean="0"/>
              <a:t>Traditionelle Werte wie Ordnung , Sicherheit, Treue </a:t>
            </a:r>
          </a:p>
          <a:p>
            <a:pPr marL="0" indent="0">
              <a:lnSpc>
                <a:spcPct val="120000"/>
              </a:lnSpc>
              <a:spcBef>
                <a:spcPts val="0"/>
              </a:spcBef>
              <a:buNone/>
            </a:pPr>
            <a:r>
              <a:rPr lang="de-AT" sz="2200" b="1" u="sng" dirty="0" smtClean="0"/>
              <a:t>traditionsverwurzelt </a:t>
            </a:r>
            <a:r>
              <a:rPr lang="de-AT" sz="2200" u="sng" dirty="0"/>
              <a:t>(6%)</a:t>
            </a:r>
            <a:r>
              <a:rPr lang="de-AT" sz="2200" dirty="0"/>
              <a:t> und </a:t>
            </a:r>
            <a:r>
              <a:rPr lang="de-AT" sz="2200" b="1" u="sng" dirty="0"/>
              <a:t>traditionsbewusst (7%)</a:t>
            </a:r>
            <a:r>
              <a:rPr lang="de-AT" sz="2200" b="1" dirty="0"/>
              <a:t>.</a:t>
            </a:r>
          </a:p>
          <a:p>
            <a:pPr marL="0" indent="0">
              <a:lnSpc>
                <a:spcPct val="120000"/>
              </a:lnSpc>
              <a:spcBef>
                <a:spcPts val="0"/>
              </a:spcBef>
              <a:buNone/>
            </a:pPr>
            <a:r>
              <a:rPr lang="de-AT" sz="2200" dirty="0" smtClean="0"/>
              <a:t>Die </a:t>
            </a:r>
            <a:r>
              <a:rPr lang="de-AT" sz="2200" b="1" dirty="0" smtClean="0"/>
              <a:t>Traditionsverwurzelten</a:t>
            </a:r>
            <a:r>
              <a:rPr lang="de-AT" sz="2200" dirty="0" smtClean="0"/>
              <a:t>:  </a:t>
            </a:r>
            <a:r>
              <a:rPr lang="de-AT" sz="2200" i="1" dirty="0"/>
              <a:t>„das resignierte, von der </a:t>
            </a:r>
            <a:r>
              <a:rPr lang="de-AT" sz="2200" i="1" dirty="0" smtClean="0"/>
              <a:t>gesellschaftlichen </a:t>
            </a:r>
            <a:r>
              <a:rPr lang="de-AT" sz="2200" i="1" dirty="0"/>
              <a:t>Modernisierung überforderte </a:t>
            </a:r>
            <a:r>
              <a:rPr lang="de-AT" sz="2200" i="1" dirty="0" smtClean="0"/>
              <a:t>Segment,</a:t>
            </a:r>
            <a:r>
              <a:rPr lang="de-AT" sz="2200" dirty="0" smtClean="0"/>
              <a:t> </a:t>
            </a:r>
            <a:r>
              <a:rPr lang="de-AT" sz="2200" i="1" dirty="0" smtClean="0"/>
              <a:t>das </a:t>
            </a:r>
            <a:r>
              <a:rPr lang="de-AT" sz="2200" i="1" dirty="0"/>
              <a:t>an </a:t>
            </a:r>
            <a:r>
              <a:rPr lang="de-AT" sz="2200" i="1" dirty="0" smtClean="0"/>
              <a:t>überkommenden </a:t>
            </a:r>
            <a:r>
              <a:rPr lang="de-AT" sz="2200" i="1" dirty="0"/>
              <a:t>Konventionen, Sozialformen und Moralvorstellungen </a:t>
            </a:r>
            <a:r>
              <a:rPr lang="de-AT" sz="2200" i="1" dirty="0" smtClean="0"/>
              <a:t>festhält </a:t>
            </a:r>
            <a:r>
              <a:rPr lang="de-AT" sz="2200" dirty="0" smtClean="0"/>
              <a:t>….</a:t>
            </a:r>
            <a:r>
              <a:rPr lang="de-AT" sz="2200" i="1" dirty="0" smtClean="0"/>
              <a:t>Sehnsucht </a:t>
            </a:r>
            <a:r>
              <a:rPr lang="de-AT" sz="2200" i="1" dirty="0"/>
              <a:t>nach der bescheidenen heilen Welt von ehedem“. </a:t>
            </a:r>
            <a:r>
              <a:rPr lang="de-AT" sz="2200" dirty="0"/>
              <a:t>(</a:t>
            </a:r>
            <a:r>
              <a:rPr lang="de-AT" sz="1600" dirty="0" err="1" smtClean="0"/>
              <a:t>Hempelmann</a:t>
            </a:r>
            <a:r>
              <a:rPr lang="de-AT" sz="1600" dirty="0" smtClean="0"/>
              <a:t> 2013,  </a:t>
            </a:r>
            <a:r>
              <a:rPr lang="de-AT" sz="1600" dirty="0"/>
              <a:t>S. 58). </a:t>
            </a:r>
            <a:endParaRPr lang="de-AT" sz="1600" dirty="0" smtClean="0"/>
          </a:p>
          <a:p>
            <a:pPr marL="0" indent="0">
              <a:lnSpc>
                <a:spcPct val="120000"/>
              </a:lnSpc>
              <a:spcBef>
                <a:spcPts val="0"/>
              </a:spcBef>
              <a:buNone/>
            </a:pPr>
            <a:r>
              <a:rPr lang="de-AT" sz="2200" dirty="0" smtClean="0"/>
              <a:t>Die </a:t>
            </a:r>
            <a:r>
              <a:rPr lang="de-AT" sz="2200" b="1" dirty="0"/>
              <a:t>Traditionsbewusste</a:t>
            </a:r>
            <a:r>
              <a:rPr lang="de-AT" sz="2200" dirty="0"/>
              <a:t>n </a:t>
            </a:r>
            <a:endParaRPr lang="de-AT" sz="2200" dirty="0" smtClean="0"/>
          </a:p>
          <a:p>
            <a:pPr>
              <a:lnSpc>
                <a:spcPct val="120000"/>
              </a:lnSpc>
              <a:spcBef>
                <a:spcPts val="0"/>
              </a:spcBef>
              <a:buFont typeface="Wingdings" panose="05000000000000000000" pitchFamily="2" charset="2"/>
              <a:buChar char="Ø"/>
            </a:pPr>
            <a:r>
              <a:rPr lang="de-AT" sz="2200" dirty="0"/>
              <a:t>orientieren sich aber an traditionellen </a:t>
            </a:r>
            <a:r>
              <a:rPr lang="de-AT" sz="2200" dirty="0" smtClean="0"/>
              <a:t>Werten</a:t>
            </a:r>
            <a:r>
              <a:rPr lang="de-AT" sz="2200" dirty="0"/>
              <a:t>,</a:t>
            </a:r>
          </a:p>
          <a:p>
            <a:pPr>
              <a:lnSpc>
                <a:spcPct val="120000"/>
              </a:lnSpc>
              <a:spcBef>
                <a:spcPts val="0"/>
              </a:spcBef>
              <a:buFont typeface="Wingdings" panose="05000000000000000000" pitchFamily="2" charset="2"/>
              <a:buChar char="Ø"/>
            </a:pPr>
            <a:r>
              <a:rPr lang="de-AT" sz="2200" dirty="0"/>
              <a:t>a</a:t>
            </a:r>
            <a:r>
              <a:rPr lang="de-AT" sz="2200" dirty="0" smtClean="0"/>
              <a:t>ber akzeptieren die </a:t>
            </a:r>
            <a:r>
              <a:rPr lang="de-AT" sz="2200" dirty="0"/>
              <a:t>pluralisierten Lebensformen in der modernen </a:t>
            </a:r>
            <a:r>
              <a:rPr lang="de-AT" sz="2200" dirty="0" smtClean="0"/>
              <a:t>Gesellschaft</a:t>
            </a:r>
            <a:r>
              <a:rPr lang="de-AT" sz="2200" dirty="0"/>
              <a:t> </a:t>
            </a:r>
            <a:r>
              <a:rPr lang="de-AT" sz="2200" dirty="0" smtClean="0"/>
              <a:t>und sind gewissermaßen neugierig darauf.</a:t>
            </a:r>
          </a:p>
          <a:p>
            <a:pPr>
              <a:lnSpc>
                <a:spcPct val="120000"/>
              </a:lnSpc>
              <a:spcBef>
                <a:spcPts val="0"/>
              </a:spcBef>
              <a:buFont typeface="Wingdings" panose="05000000000000000000" pitchFamily="2" charset="2"/>
              <a:buChar char="Ø"/>
            </a:pPr>
            <a:r>
              <a:rPr lang="de-AT" sz="2200" dirty="0" smtClean="0"/>
              <a:t>Etwas mehr Distanz zum </a:t>
            </a:r>
            <a:r>
              <a:rPr lang="de-AT" sz="2200" dirty="0"/>
              <a:t>vormodernen </a:t>
            </a:r>
            <a:r>
              <a:rPr lang="de-AT" sz="2200" dirty="0" smtClean="0"/>
              <a:t>Sparsamkeitsethos – oft von hoher Generosität geprägt.</a:t>
            </a:r>
            <a:endParaRPr lang="de-AT" sz="2200"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520952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AT" dirty="0" smtClean="0"/>
              <a:t>Konservatives Milieu 6</a:t>
            </a:r>
            <a:r>
              <a:rPr lang="de-AT" dirty="0"/>
              <a:t>% </a:t>
            </a:r>
            <a:br>
              <a:rPr lang="de-AT" dirty="0"/>
            </a:br>
            <a:endParaRPr lang="de-AT" dirty="0"/>
          </a:p>
        </p:txBody>
      </p:sp>
      <p:sp>
        <p:nvSpPr>
          <p:cNvPr id="3" name="Inhaltsplatzhalter 2"/>
          <p:cNvSpPr>
            <a:spLocks noGrp="1"/>
          </p:cNvSpPr>
          <p:nvPr>
            <p:ph idx="1"/>
          </p:nvPr>
        </p:nvSpPr>
        <p:spPr>
          <a:xfrm>
            <a:off x="611560" y="1340768"/>
            <a:ext cx="8229600" cy="4525963"/>
          </a:xfrm>
        </p:spPr>
        <p:txBody>
          <a:bodyPr>
            <a:normAutofit/>
          </a:bodyPr>
          <a:lstStyle/>
          <a:p>
            <a:pPr lvl="0">
              <a:buFont typeface="Wingdings" panose="05000000000000000000" pitchFamily="2" charset="2"/>
              <a:buChar char="Ø"/>
            </a:pPr>
            <a:r>
              <a:rPr lang="de-AT" sz="2400" dirty="0"/>
              <a:t>D</a:t>
            </a:r>
            <a:r>
              <a:rPr lang="de-AT" sz="2400" dirty="0" smtClean="0"/>
              <a:t>as </a:t>
            </a:r>
            <a:r>
              <a:rPr lang="de-AT" sz="2400" dirty="0"/>
              <a:t>klassische Establishment</a:t>
            </a:r>
            <a:r>
              <a:rPr lang="de-AT" sz="2400" dirty="0" smtClean="0"/>
              <a:t>, Oberschicht und höhere Mittelschicht</a:t>
            </a:r>
          </a:p>
          <a:p>
            <a:pPr lvl="0">
              <a:buFont typeface="Wingdings" panose="05000000000000000000" pitchFamily="2" charset="2"/>
              <a:buChar char="Ø"/>
            </a:pPr>
            <a:r>
              <a:rPr lang="de-AT" sz="2400" dirty="0" smtClean="0"/>
              <a:t>vertreten klassische Werte (Fleiß, Ordnung, Pflicht…)</a:t>
            </a:r>
          </a:p>
          <a:p>
            <a:pPr lvl="0">
              <a:buFont typeface="Wingdings" panose="05000000000000000000" pitchFamily="2" charset="2"/>
              <a:buChar char="Ø"/>
            </a:pPr>
            <a:r>
              <a:rPr lang="de-AT" sz="2400" dirty="0" smtClean="0"/>
              <a:t>leben ein exklusives Standesbewusstsein (Sprache),</a:t>
            </a:r>
          </a:p>
          <a:p>
            <a:pPr lvl="0">
              <a:buFont typeface="Wingdings" panose="05000000000000000000" pitchFamily="2" charset="2"/>
              <a:buChar char="Ø"/>
            </a:pPr>
            <a:r>
              <a:rPr lang="de-AT" sz="2400" dirty="0"/>
              <a:t>v</a:t>
            </a:r>
            <a:r>
              <a:rPr lang="de-AT" sz="2400" dirty="0" smtClean="0"/>
              <a:t>erfügen über eine eigene (implizite) Erfolgs- und Verantwortungsethik,</a:t>
            </a:r>
          </a:p>
          <a:p>
            <a:pPr>
              <a:buFont typeface="Wingdings" panose="05000000000000000000" pitchFamily="2" charset="2"/>
              <a:buChar char="Ø"/>
            </a:pPr>
            <a:r>
              <a:rPr lang="de-AT" sz="2400" dirty="0"/>
              <a:t>s</a:t>
            </a:r>
            <a:r>
              <a:rPr lang="de-AT" sz="2400" dirty="0" smtClean="0"/>
              <a:t>ind häufig karitativ tätig (Philanthropie, Fürsorge, Empathie)</a:t>
            </a:r>
            <a:endParaRPr lang="de-AT" sz="2400"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790671"/>
            <a:ext cx="2971117" cy="155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6246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Sinusmilieus in Österreich 2013</a:t>
            </a:r>
            <a:endParaRPr lang="de-AT" dirty="0"/>
          </a:p>
        </p:txBody>
      </p:sp>
      <p:sp>
        <p:nvSpPr>
          <p:cNvPr id="3" name="Inhaltsplatzhalter 2"/>
          <p:cNvSpPr>
            <a:spLocks noGrp="1"/>
          </p:cNvSpPr>
          <p:nvPr>
            <p:ph idx="1"/>
          </p:nvPr>
        </p:nvSpPr>
        <p:spPr/>
        <p:txBody>
          <a:bodyPr/>
          <a:lstStyle/>
          <a:p>
            <a:pPr marL="0" indent="0">
              <a:buNone/>
            </a:pP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2" y="1196752"/>
            <a:ext cx="86487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7883907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147248" cy="1156990"/>
          </a:xfrm>
        </p:spPr>
        <p:txBody>
          <a:bodyPr>
            <a:normAutofit fontScale="90000"/>
          </a:bodyPr>
          <a:lstStyle/>
          <a:p>
            <a:r>
              <a:rPr lang="de-AT" b="1" dirty="0"/>
              <a:t>Konsumorientierte Basis oder Prekäres Milieu 9</a:t>
            </a:r>
            <a:r>
              <a:rPr lang="de-AT" b="1" dirty="0" smtClean="0"/>
              <a:t>% </a:t>
            </a:r>
            <a:r>
              <a:rPr lang="de-AT" dirty="0" smtClean="0"/>
              <a:t> </a:t>
            </a:r>
            <a:endParaRPr lang="de-AT" dirty="0"/>
          </a:p>
        </p:txBody>
      </p:sp>
      <p:sp>
        <p:nvSpPr>
          <p:cNvPr id="3" name="Inhaltsplatzhalter 2"/>
          <p:cNvSpPr>
            <a:spLocks noGrp="1"/>
          </p:cNvSpPr>
          <p:nvPr>
            <p:ph idx="1"/>
          </p:nvPr>
        </p:nvSpPr>
        <p:spPr/>
        <p:txBody>
          <a:bodyPr>
            <a:normAutofit fontScale="85000" lnSpcReduction="10000"/>
          </a:bodyPr>
          <a:lstStyle/>
          <a:p>
            <a:pPr lvl="0">
              <a:buFont typeface="Wingdings" panose="05000000000000000000" pitchFamily="2" charset="2"/>
              <a:buChar char="Ø"/>
            </a:pPr>
            <a:r>
              <a:rPr lang="de-AT" dirty="0" smtClean="0"/>
              <a:t>um </a:t>
            </a:r>
            <a:r>
              <a:rPr lang="de-AT" dirty="0"/>
              <a:t>Teilhabe und um Orientierung bemühte und ringende Unterschicht </a:t>
            </a:r>
            <a:endParaRPr lang="de-AT" dirty="0" smtClean="0"/>
          </a:p>
          <a:p>
            <a:pPr lvl="0">
              <a:buFont typeface="Wingdings" panose="05000000000000000000" pitchFamily="2" charset="2"/>
              <a:buChar char="Ø"/>
            </a:pPr>
            <a:r>
              <a:rPr lang="de-AT" dirty="0" smtClean="0"/>
              <a:t>Häufung </a:t>
            </a:r>
            <a:r>
              <a:rPr lang="de-AT" dirty="0"/>
              <a:t>sozialer </a:t>
            </a:r>
            <a:r>
              <a:rPr lang="de-AT" dirty="0" smtClean="0"/>
              <a:t>Benachteiligungen: </a:t>
            </a:r>
          </a:p>
          <a:p>
            <a:pPr lvl="0">
              <a:buFont typeface="Wingdings" panose="05000000000000000000" pitchFamily="2" charset="2"/>
              <a:buChar char="Ø"/>
            </a:pPr>
            <a:r>
              <a:rPr lang="de-AT" i="1" dirty="0" smtClean="0"/>
              <a:t>„die wirklich armen Menschen konzentrieren sich im </a:t>
            </a:r>
            <a:r>
              <a:rPr lang="de-AT" i="1" dirty="0" err="1" smtClean="0"/>
              <a:t>Prekariat</a:t>
            </a:r>
            <a:r>
              <a:rPr lang="de-AT" i="1" dirty="0" smtClean="0"/>
              <a:t>“ </a:t>
            </a:r>
            <a:r>
              <a:rPr lang="de-AT" sz="1900" dirty="0" smtClean="0"/>
              <a:t>(</a:t>
            </a:r>
            <a:r>
              <a:rPr lang="de-AT" sz="1900" dirty="0" err="1" smtClean="0"/>
              <a:t>Hempelmann</a:t>
            </a:r>
            <a:r>
              <a:rPr lang="de-AT" sz="1900" dirty="0" smtClean="0"/>
              <a:t> 2013,  S. 66) </a:t>
            </a:r>
          </a:p>
          <a:p>
            <a:pPr lvl="0">
              <a:buFont typeface="Wingdings" panose="05000000000000000000" pitchFamily="2" charset="2"/>
              <a:buChar char="Ø"/>
            </a:pPr>
            <a:r>
              <a:rPr lang="de-AT" dirty="0" smtClean="0"/>
              <a:t>wenig </a:t>
            </a:r>
            <a:r>
              <a:rPr lang="de-AT" dirty="0"/>
              <a:t>Aufstiegsperspektiven, </a:t>
            </a:r>
            <a:endParaRPr lang="de-AT" dirty="0" smtClean="0"/>
          </a:p>
          <a:p>
            <a:pPr>
              <a:buFont typeface="Wingdings" panose="05000000000000000000" pitchFamily="2" charset="2"/>
              <a:buChar char="Ø"/>
            </a:pPr>
            <a:r>
              <a:rPr lang="de-AT" dirty="0"/>
              <a:t>bemüht, Anschluss zu halten an die Konsumstandards der breiten </a:t>
            </a:r>
            <a:r>
              <a:rPr lang="de-AT" dirty="0" smtClean="0"/>
              <a:t>Mitte, </a:t>
            </a:r>
            <a:endParaRPr lang="de-AT" dirty="0"/>
          </a:p>
          <a:p>
            <a:pPr lvl="0">
              <a:buFont typeface="Wingdings" panose="05000000000000000000" pitchFamily="2" charset="2"/>
              <a:buChar char="Ø"/>
            </a:pPr>
            <a:r>
              <a:rPr lang="de-AT" dirty="0" smtClean="0"/>
              <a:t>reaktive Grundhaltung, mit </a:t>
            </a:r>
            <a:r>
              <a:rPr lang="de-AT" dirty="0"/>
              <a:t>starken </a:t>
            </a:r>
            <a:r>
              <a:rPr lang="de-AT" dirty="0" smtClean="0"/>
              <a:t>Zukunftsängsten, Ressentiments und wachsender Aggressivität. </a:t>
            </a:r>
            <a:endParaRPr lang="de-AT" dirty="0"/>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009818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de-AT" dirty="0" smtClean="0"/>
              <a:t>Bürgerliche Mitte 15%</a:t>
            </a:r>
            <a:endParaRPr lang="de-AT" dirty="0"/>
          </a:p>
        </p:txBody>
      </p:sp>
      <p:sp>
        <p:nvSpPr>
          <p:cNvPr id="3" name="Inhaltsplatzhalter 2"/>
          <p:cNvSpPr>
            <a:spLocks noGrp="1"/>
          </p:cNvSpPr>
          <p:nvPr>
            <p:ph idx="1"/>
          </p:nvPr>
        </p:nvSpPr>
        <p:spPr>
          <a:xfrm>
            <a:off x="323528" y="980728"/>
            <a:ext cx="8496944" cy="5688632"/>
          </a:xfrm>
        </p:spPr>
        <p:txBody>
          <a:bodyPr>
            <a:normAutofit/>
          </a:bodyPr>
          <a:lstStyle/>
          <a:p>
            <a:pPr lvl="0">
              <a:buFont typeface="Wingdings" panose="05000000000000000000" pitchFamily="2" charset="2"/>
              <a:buChar char="Ø"/>
            </a:pPr>
            <a:r>
              <a:rPr lang="de-AT" sz="2400" dirty="0" smtClean="0"/>
              <a:t>leistungs- </a:t>
            </a:r>
            <a:r>
              <a:rPr lang="de-AT" sz="2400" dirty="0"/>
              <a:t>und </a:t>
            </a:r>
            <a:r>
              <a:rPr lang="de-AT" sz="2400" dirty="0" smtClean="0"/>
              <a:t>anpassungsbereit, Bejahung der gesellschaftlichen Ordnung, Wunsch nach </a:t>
            </a:r>
          </a:p>
          <a:p>
            <a:pPr marL="0" lvl="0" indent="0">
              <a:buNone/>
            </a:pPr>
            <a:r>
              <a:rPr lang="de-AT" sz="2400" dirty="0"/>
              <a:t> </a:t>
            </a:r>
            <a:r>
              <a:rPr lang="de-AT" sz="2400" dirty="0" smtClean="0"/>
              <a:t>    beruflicher und sozialer Etablierung, nach </a:t>
            </a:r>
          </a:p>
          <a:p>
            <a:pPr marL="0" lvl="0" indent="0">
              <a:buNone/>
            </a:pPr>
            <a:r>
              <a:rPr lang="de-AT" sz="2400" dirty="0"/>
              <a:t> </a:t>
            </a:r>
            <a:r>
              <a:rPr lang="de-AT" sz="2400" dirty="0" smtClean="0"/>
              <a:t>    gesicherten und harmonischen Verhältnissen.</a:t>
            </a:r>
          </a:p>
          <a:p>
            <a:pPr marL="0" lvl="0" indent="0">
              <a:buNone/>
            </a:pPr>
            <a:r>
              <a:rPr lang="de-AT" sz="2400" dirty="0" smtClean="0"/>
              <a:t>Zwei Subkategorien:</a:t>
            </a:r>
          </a:p>
          <a:p>
            <a:pPr lvl="0">
              <a:buFont typeface="Wingdings" panose="05000000000000000000" pitchFamily="2" charset="2"/>
              <a:buChar char="Ø"/>
            </a:pPr>
            <a:r>
              <a:rPr lang="de-AT" sz="2400" b="1" u="sng" dirty="0"/>
              <a:t>Harmonieorientierten </a:t>
            </a:r>
            <a:r>
              <a:rPr lang="de-AT" sz="2400" u="sng" dirty="0"/>
              <a:t>mit 8</a:t>
            </a:r>
            <a:r>
              <a:rPr lang="de-AT" sz="2400" u="sng" dirty="0" smtClean="0"/>
              <a:t>%,</a:t>
            </a:r>
            <a:r>
              <a:rPr lang="de-AT" sz="2400" dirty="0" smtClean="0"/>
              <a:t> </a:t>
            </a:r>
            <a:r>
              <a:rPr lang="de-AT" sz="2400" b="1" u="sng" dirty="0" smtClean="0"/>
              <a:t>Statusorientierten </a:t>
            </a:r>
            <a:r>
              <a:rPr lang="de-AT" sz="2400" u="sng" dirty="0"/>
              <a:t>mit </a:t>
            </a:r>
            <a:r>
              <a:rPr lang="de-AT" sz="2400" u="sng" dirty="0" smtClean="0"/>
              <a:t>7%</a:t>
            </a:r>
            <a:r>
              <a:rPr lang="de-AT" sz="2400" dirty="0" smtClean="0"/>
              <a:t> </a:t>
            </a:r>
          </a:p>
          <a:p>
            <a:pPr lvl="0">
              <a:buFont typeface="Wingdings" panose="05000000000000000000" pitchFamily="2" charset="2"/>
              <a:buChar char="Ø"/>
            </a:pPr>
            <a:r>
              <a:rPr lang="de-AT" sz="2400" dirty="0" smtClean="0"/>
              <a:t>Die </a:t>
            </a:r>
            <a:r>
              <a:rPr lang="de-AT" sz="2400" b="1" dirty="0"/>
              <a:t>Harmonieorientierten </a:t>
            </a:r>
            <a:r>
              <a:rPr lang="de-AT" sz="2400" dirty="0"/>
              <a:t>fühlen sich eher als </a:t>
            </a:r>
            <a:r>
              <a:rPr lang="de-AT" sz="2400" dirty="0" smtClean="0"/>
              <a:t>bedrohte </a:t>
            </a:r>
            <a:r>
              <a:rPr lang="de-AT" sz="2400" dirty="0"/>
              <a:t>Gruppe mit </a:t>
            </a:r>
            <a:r>
              <a:rPr lang="de-AT" sz="2400" dirty="0" smtClean="0"/>
              <a:t>massiven </a:t>
            </a:r>
            <a:r>
              <a:rPr lang="de-AT" sz="2400" dirty="0"/>
              <a:t>Abstiegsängsten und Aufstiegsernüchterung. Sie leben zwar in der Mitte, fühlen sich auch noch so, sind aber  schon von der sozialen Lage und von den materiellen Möglichkeiten in der </a:t>
            </a:r>
            <a:r>
              <a:rPr lang="de-AT" sz="2400" dirty="0" smtClean="0"/>
              <a:t>Unterschicht angesiedelt. </a:t>
            </a:r>
            <a:r>
              <a:rPr lang="de-AT" sz="2400" dirty="0"/>
              <a:t>Ihre Lebenswelt ist geprägt von der Spannung zwischen Bewusstsein und </a:t>
            </a:r>
            <a:r>
              <a:rPr lang="de-AT" sz="2400" dirty="0" smtClean="0"/>
              <a:t>Lage.</a:t>
            </a:r>
            <a:endParaRPr lang="de-AT" sz="2400" dirty="0"/>
          </a:p>
          <a:p>
            <a:pPr lvl="0">
              <a:buFont typeface="Wingdings" panose="05000000000000000000" pitchFamily="2" charset="2"/>
              <a:buChar char="Ø"/>
            </a:pPr>
            <a:r>
              <a:rPr lang="de-AT" sz="2400" dirty="0"/>
              <a:t>Die </a:t>
            </a:r>
            <a:r>
              <a:rPr lang="de-AT" sz="2400" b="1" dirty="0"/>
              <a:t>Statusorientierten</a:t>
            </a:r>
            <a:r>
              <a:rPr lang="de-AT" sz="2400" dirty="0"/>
              <a:t> pflegen einen gehoben-konventionellen Lebensstil und sind stolz auf ihre erreichten Lebensstandards. </a:t>
            </a:r>
            <a:endParaRPr lang="de-AT" sz="2400" dirty="0" smtClean="0"/>
          </a:p>
          <a:p>
            <a:pPr marL="0" lvl="0" indent="0">
              <a:buNone/>
            </a:pPr>
            <a:endParaRPr lang="de-AT" sz="3800" dirty="0"/>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pic>
        <p:nvPicPr>
          <p:cNvPr id="1026" name="Picture 2" descr="C:\Users\helene.miklas\Pictures\2016\Herbst 2016\Zufriedener Hermann in the Wav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1190" y="260648"/>
            <a:ext cx="1912119" cy="254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379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200" dirty="0" smtClean="0"/>
              <a:t>Postmaterielles Milieu 9%</a:t>
            </a:r>
            <a:br>
              <a:rPr lang="de-AT" sz="3200" dirty="0" smtClean="0"/>
            </a:br>
            <a:r>
              <a:rPr lang="de-AT" sz="3200" dirty="0" smtClean="0"/>
              <a:t>(sozialökologisch in D)</a:t>
            </a:r>
            <a:endParaRPr lang="de-AT" sz="3200" dirty="0"/>
          </a:p>
        </p:txBody>
      </p:sp>
      <p:sp>
        <p:nvSpPr>
          <p:cNvPr id="3" name="Inhaltsplatzhalter 2"/>
          <p:cNvSpPr>
            <a:spLocks noGrp="1"/>
          </p:cNvSpPr>
          <p:nvPr>
            <p:ph idx="1"/>
          </p:nvPr>
        </p:nvSpPr>
        <p:spPr/>
        <p:txBody>
          <a:bodyPr>
            <a:normAutofit/>
          </a:bodyPr>
          <a:lstStyle/>
          <a:p>
            <a:pPr lvl="0">
              <a:buFont typeface="Wingdings" panose="05000000000000000000" pitchFamily="2" charset="2"/>
              <a:buChar char="Ø"/>
            </a:pPr>
            <a:r>
              <a:rPr lang="de-AT" sz="2600" dirty="0" smtClean="0"/>
              <a:t>Idealistisches</a:t>
            </a:r>
            <a:r>
              <a:rPr lang="de-AT" sz="2600" dirty="0"/>
              <a:t>, konsumkritisches und –bewusstes Denken </a:t>
            </a:r>
          </a:p>
          <a:p>
            <a:pPr lvl="0">
              <a:buFont typeface="Wingdings" panose="05000000000000000000" pitchFamily="2" charset="2"/>
              <a:buChar char="Ø"/>
            </a:pPr>
            <a:r>
              <a:rPr lang="de-AT" sz="2600" dirty="0" smtClean="0"/>
              <a:t>ausgeprägtes ökologisches </a:t>
            </a:r>
            <a:r>
              <a:rPr lang="de-AT" sz="2600" dirty="0"/>
              <a:t>und </a:t>
            </a:r>
            <a:r>
              <a:rPr lang="de-AT" sz="2600" dirty="0" smtClean="0"/>
              <a:t>soziales </a:t>
            </a:r>
            <a:r>
              <a:rPr lang="de-AT" sz="2600" dirty="0"/>
              <a:t>Gewissen. Globalisierungsskeptiker, Bannerträger von </a:t>
            </a:r>
            <a:r>
              <a:rPr lang="de-AT" sz="2600" dirty="0" err="1"/>
              <a:t>political</a:t>
            </a:r>
            <a:r>
              <a:rPr lang="de-AT" sz="2600" dirty="0"/>
              <a:t> </a:t>
            </a:r>
            <a:r>
              <a:rPr lang="de-AT" sz="2600" dirty="0" err="1"/>
              <a:t>correctness</a:t>
            </a:r>
            <a:r>
              <a:rPr lang="de-AT" sz="2600" dirty="0"/>
              <a:t>, </a:t>
            </a:r>
            <a:r>
              <a:rPr lang="de-AT" sz="2600" dirty="0" smtClean="0"/>
              <a:t>Gerechtigkeit, </a:t>
            </a:r>
            <a:r>
              <a:rPr lang="de-AT" sz="2600" dirty="0" err="1"/>
              <a:t>Diversity</a:t>
            </a:r>
            <a:r>
              <a:rPr lang="de-AT" sz="2600" dirty="0"/>
              <a:t>. </a:t>
            </a:r>
            <a:endParaRPr lang="de-AT" sz="2600" dirty="0" smtClean="0"/>
          </a:p>
          <a:p>
            <a:pPr>
              <a:buFont typeface="Wingdings" panose="05000000000000000000" pitchFamily="2" charset="2"/>
              <a:buChar char="Ø"/>
            </a:pPr>
            <a:r>
              <a:rPr lang="de-AT" sz="2600" dirty="0" smtClean="0"/>
              <a:t>Normative </a:t>
            </a:r>
            <a:r>
              <a:rPr lang="de-AT" sz="2600" dirty="0"/>
              <a:t>Vorstellungen vom </a:t>
            </a:r>
            <a:r>
              <a:rPr lang="de-AT" sz="2600" dirty="0" smtClean="0"/>
              <a:t>„richtigen Leben“ mit starkem Veränderungswillen</a:t>
            </a:r>
            <a:endParaRPr lang="de-AT" sz="2600" dirty="0"/>
          </a:p>
          <a:p>
            <a:pPr lvl="0">
              <a:buFont typeface="Wingdings" panose="05000000000000000000" pitchFamily="2" charset="2"/>
              <a:buChar char="Ø"/>
            </a:pPr>
            <a:r>
              <a:rPr lang="de-AT" sz="2600" dirty="0" smtClean="0"/>
              <a:t>Hohes Engagement, hohe Einsatzbereitschaft</a:t>
            </a:r>
          </a:p>
          <a:p>
            <a:pPr marL="0" lvl="0" indent="0">
              <a:buNone/>
            </a:pPr>
            <a:endParaRPr lang="de-AT" sz="2600" dirty="0"/>
          </a:p>
          <a:p>
            <a:pPr marL="0" indent="0">
              <a:buNone/>
            </a:pPr>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725144"/>
            <a:ext cx="4250702" cy="1859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24052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AT" b="1" dirty="0"/>
              <a:t>Die Etablierten, 9%. </a:t>
            </a:r>
            <a:br>
              <a:rPr lang="de-AT" b="1" dirty="0"/>
            </a:br>
            <a:endParaRPr lang="de-AT" dirty="0"/>
          </a:p>
        </p:txBody>
      </p:sp>
      <p:sp>
        <p:nvSpPr>
          <p:cNvPr id="3" name="Inhaltsplatzhalter 2"/>
          <p:cNvSpPr>
            <a:spLocks noGrp="1"/>
          </p:cNvSpPr>
          <p:nvPr>
            <p:ph idx="1"/>
          </p:nvPr>
        </p:nvSpPr>
        <p:spPr/>
        <p:txBody>
          <a:bodyPr>
            <a:normAutofit/>
          </a:bodyPr>
          <a:lstStyle/>
          <a:p>
            <a:pPr lvl="0">
              <a:buFont typeface="Wingdings" panose="05000000000000000000" pitchFamily="2" charset="2"/>
              <a:buChar char="Ø"/>
            </a:pPr>
            <a:r>
              <a:rPr lang="de-AT" sz="3000" dirty="0" smtClean="0"/>
              <a:t>Sozial gehobenes, liberal-intellektuelles </a:t>
            </a:r>
            <a:r>
              <a:rPr lang="de-AT" sz="3000" dirty="0"/>
              <a:t>Milieu, </a:t>
            </a:r>
            <a:endParaRPr lang="de-AT" sz="3000" dirty="0" smtClean="0"/>
          </a:p>
          <a:p>
            <a:pPr lvl="0">
              <a:buFont typeface="Wingdings" panose="05000000000000000000" pitchFamily="2" charset="2"/>
              <a:buChar char="Ø"/>
            </a:pPr>
            <a:r>
              <a:rPr lang="de-AT" sz="3000" dirty="0" smtClean="0"/>
              <a:t>aufgeklärte </a:t>
            </a:r>
            <a:r>
              <a:rPr lang="de-AT" sz="3000" dirty="0"/>
              <a:t>Bildungselite mit liberaler Grundhaltung und postmateriellen </a:t>
            </a:r>
            <a:r>
              <a:rPr lang="de-AT" sz="3000" dirty="0" smtClean="0"/>
              <a:t>Wurzeln,</a:t>
            </a:r>
          </a:p>
          <a:p>
            <a:pPr lvl="0">
              <a:buFont typeface="Wingdings" panose="05000000000000000000" pitchFamily="2" charset="2"/>
              <a:buChar char="Ø"/>
            </a:pPr>
            <a:r>
              <a:rPr lang="de-AT" sz="3000" dirty="0"/>
              <a:t>g</a:t>
            </a:r>
            <a:r>
              <a:rPr lang="de-AT" sz="3000" dirty="0" smtClean="0"/>
              <a:t>lobale Perspektive </a:t>
            </a:r>
          </a:p>
          <a:p>
            <a:pPr lvl="0">
              <a:buFont typeface="Wingdings" panose="05000000000000000000" pitchFamily="2" charset="2"/>
              <a:buChar char="Ø"/>
            </a:pPr>
            <a:r>
              <a:rPr lang="de-AT" sz="3000" dirty="0" smtClean="0"/>
              <a:t>Wunsch </a:t>
            </a:r>
            <a:r>
              <a:rPr lang="de-AT" sz="3000" dirty="0"/>
              <a:t>nach selbst bestimmtem Leben, </a:t>
            </a:r>
            <a:endParaRPr lang="de-AT" sz="3000" dirty="0" smtClean="0"/>
          </a:p>
          <a:p>
            <a:pPr lvl="0">
              <a:buFont typeface="Wingdings" panose="05000000000000000000" pitchFamily="2" charset="2"/>
              <a:buChar char="Ø"/>
            </a:pPr>
            <a:r>
              <a:rPr lang="de-AT" sz="3000" dirty="0"/>
              <a:t> </a:t>
            </a:r>
            <a:r>
              <a:rPr lang="de-AT" sz="3000" dirty="0" smtClean="0"/>
              <a:t>vielfache </a:t>
            </a:r>
            <a:r>
              <a:rPr lang="de-AT" sz="3000" dirty="0"/>
              <a:t>intellektuelle </a:t>
            </a:r>
            <a:r>
              <a:rPr lang="de-AT" sz="3000" dirty="0" smtClean="0"/>
              <a:t>Interessen, </a:t>
            </a:r>
          </a:p>
          <a:p>
            <a:pPr marL="0" lvl="0" indent="0">
              <a:buNone/>
            </a:pPr>
            <a:r>
              <a:rPr lang="de-AT" sz="3000" dirty="0"/>
              <a:t> </a:t>
            </a:r>
            <a:r>
              <a:rPr lang="de-AT" sz="3000" dirty="0" smtClean="0"/>
              <a:t>    Kultur in vielen Variationen. </a:t>
            </a:r>
          </a:p>
          <a:p>
            <a:pPr lvl="0">
              <a:buFont typeface="Wingdings" panose="05000000000000000000" pitchFamily="2" charset="2"/>
              <a:buChar char="Ø"/>
            </a:pPr>
            <a:r>
              <a:rPr lang="de-AT" sz="3000" dirty="0" smtClean="0"/>
              <a:t> Gerechtigkeit statt Fürsorge.</a:t>
            </a:r>
            <a:endParaRPr lang="de-AT" sz="3000" dirty="0"/>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878" y="3933056"/>
            <a:ext cx="1837869" cy="275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9633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Sinusmilieus in Österreich 2013</a:t>
            </a:r>
            <a:endParaRPr lang="de-AT" dirty="0"/>
          </a:p>
        </p:txBody>
      </p:sp>
      <p:sp>
        <p:nvSpPr>
          <p:cNvPr id="3" name="Inhaltsplatzhalter 2"/>
          <p:cNvSpPr>
            <a:spLocks noGrp="1"/>
          </p:cNvSpPr>
          <p:nvPr>
            <p:ph idx="1"/>
          </p:nvPr>
        </p:nvSpPr>
        <p:spPr/>
        <p:txBody>
          <a:bodyPr/>
          <a:lstStyle/>
          <a:p>
            <a:pPr marL="0" indent="0">
              <a:buNone/>
            </a:pP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2" y="1196752"/>
            <a:ext cx="86487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3559709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AT" smtClean="0"/>
              <a:t>Mag. Dr. Helene Miklas</a:t>
            </a:r>
            <a:endParaRPr lang="de-A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749" y="1876424"/>
            <a:ext cx="6629595" cy="418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3568" y="620688"/>
            <a:ext cx="7488832" cy="584775"/>
          </a:xfrm>
          <a:prstGeom prst="rect">
            <a:avLst/>
          </a:prstGeom>
          <a:noFill/>
        </p:spPr>
        <p:txBody>
          <a:bodyPr wrap="square" rtlCol="0">
            <a:spAutoFit/>
          </a:bodyPr>
          <a:lstStyle/>
          <a:p>
            <a:pPr algn="ctr"/>
            <a:r>
              <a:rPr lang="de-AT" sz="3200" dirty="0" smtClean="0"/>
              <a:t>Sinus Jugendstudie Österreich 2016</a:t>
            </a:r>
            <a:endParaRPr lang="de-AT" sz="3200" dirty="0"/>
          </a:p>
        </p:txBody>
      </p:sp>
    </p:spTree>
    <p:extLst>
      <p:ext uri="{BB962C8B-B14F-4D97-AF65-F5344CB8AC3E}">
        <p14:creationId xmlns:p14="http://schemas.microsoft.com/office/powerpoint/2010/main" val="995432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Veränderungen in der Gesellschaft</a:t>
            </a:r>
            <a:br>
              <a:rPr lang="de-AT" dirty="0" smtClean="0"/>
            </a:br>
            <a:r>
              <a:rPr lang="de-AT" sz="2000" dirty="0"/>
              <a:t>Georg </a:t>
            </a:r>
            <a:r>
              <a:rPr lang="de-AT" sz="2000" dirty="0" err="1"/>
              <a:t>Neuweg</a:t>
            </a:r>
            <a:r>
              <a:rPr lang="de-AT" sz="2000" dirty="0"/>
              <a:t>, Werterziehung in unsicheren </a:t>
            </a:r>
            <a:r>
              <a:rPr lang="de-AT" sz="2000" dirty="0" smtClean="0"/>
              <a:t>Zeiten, </a:t>
            </a:r>
            <a:r>
              <a:rPr lang="de-AT" sz="2000" dirty="0" err="1" smtClean="0"/>
              <a:t>wissenplus</a:t>
            </a:r>
            <a:r>
              <a:rPr lang="de-AT" sz="2000" dirty="0" smtClean="0"/>
              <a:t> 2016</a:t>
            </a:r>
            <a:endParaRPr lang="de-AT" dirty="0"/>
          </a:p>
        </p:txBody>
      </p:sp>
      <p:sp>
        <p:nvSpPr>
          <p:cNvPr id="3" name="Inhaltsplatzhalter 2"/>
          <p:cNvSpPr>
            <a:spLocks noGrp="1"/>
          </p:cNvSpPr>
          <p:nvPr>
            <p:ph idx="1"/>
          </p:nvPr>
        </p:nvSpPr>
        <p:spPr/>
        <p:txBody>
          <a:bodyPr>
            <a:normAutofit fontScale="77500" lnSpcReduction="20000"/>
          </a:bodyPr>
          <a:lstStyle/>
          <a:p>
            <a:pPr marL="0" indent="0">
              <a:buNone/>
            </a:pPr>
            <a:r>
              <a:rPr lang="de-AT" i="1" dirty="0"/>
              <a:t>„Die Vielfalt, die uns umgibt, ist verwirrend, in unser aller Leben lärmt ein Hintergrundrauschen, das uns keine Melodie mehr</a:t>
            </a:r>
            <a:r>
              <a:rPr lang="de-AT" dirty="0"/>
              <a:t> </a:t>
            </a:r>
            <a:r>
              <a:rPr lang="de-AT" i="1" dirty="0"/>
              <a:t>hören lässt, und diesem äußeren Chaos haben wir wenig an</a:t>
            </a:r>
            <a:r>
              <a:rPr lang="de-AT" dirty="0"/>
              <a:t> </a:t>
            </a:r>
            <a:r>
              <a:rPr lang="de-AT" i="1" dirty="0"/>
              <a:t>innerer Klarheit entgegenzusetzen …</a:t>
            </a:r>
            <a:endParaRPr lang="de-AT" dirty="0"/>
          </a:p>
          <a:p>
            <a:pPr marL="0" indent="0">
              <a:buNone/>
            </a:pPr>
            <a:r>
              <a:rPr lang="de-AT" i="1" dirty="0"/>
              <a:t>Wir leben, zum Ersten, in einer wertepluralistischen Gesellschaft, die es uns schwer macht, unseren inneren Kompass zu finden; und bei den Menschen, die ihn finden, scheint Norden in ganz unterschiedlichen Richtungen zu liegen.</a:t>
            </a:r>
          </a:p>
          <a:p>
            <a:pPr marL="0" indent="0">
              <a:buNone/>
            </a:pPr>
            <a:r>
              <a:rPr lang="de-AT" i="1" dirty="0"/>
              <a:t>Zur inneren Unsicherheit gesellt sich eine äußere. In einer Welt der freien Entscheidung ist nicht erstaunlich, dass Menschen unterschiedliche Entscheidungen treffen. So entsteht um uns herum eine Vielfalt an Lebensentwürfen und Lebensformen, die unsere Unsicherheit noch weiter vergrößert.“</a:t>
            </a:r>
            <a:endParaRPr lang="de-AT" dirty="0"/>
          </a:p>
          <a:p>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114035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pPr algn="l"/>
            <a:r>
              <a:rPr lang="de-AT" dirty="0" smtClean="0"/>
              <a:t>Hedonistisches Milieu 21%</a:t>
            </a:r>
            <a:endParaRPr lang="de-AT" dirty="0"/>
          </a:p>
        </p:txBody>
      </p:sp>
      <p:sp>
        <p:nvSpPr>
          <p:cNvPr id="3" name="Inhaltsplatzhalter 2"/>
          <p:cNvSpPr>
            <a:spLocks noGrp="1"/>
          </p:cNvSpPr>
          <p:nvPr>
            <p:ph idx="1"/>
          </p:nvPr>
        </p:nvSpPr>
        <p:spPr>
          <a:xfrm>
            <a:off x="611560" y="1268760"/>
            <a:ext cx="8075240" cy="5328592"/>
          </a:xfrm>
        </p:spPr>
        <p:txBody>
          <a:bodyPr>
            <a:noAutofit/>
          </a:bodyPr>
          <a:lstStyle/>
          <a:p>
            <a:pPr lvl="0">
              <a:buFont typeface="Wingdings" panose="05000000000000000000" pitchFamily="2" charset="2"/>
              <a:buChar char="Ø"/>
            </a:pPr>
            <a:r>
              <a:rPr lang="de-AT" sz="2000" dirty="0" smtClean="0"/>
              <a:t>Spaß- </a:t>
            </a:r>
            <a:r>
              <a:rPr lang="de-AT" sz="2000" dirty="0"/>
              <a:t>und erlebnisorientierte Unterschicht </a:t>
            </a:r>
            <a:r>
              <a:rPr lang="de-AT" sz="2000" dirty="0" smtClean="0"/>
              <a:t>und </a:t>
            </a:r>
            <a:r>
              <a:rPr lang="de-AT" sz="2000" dirty="0"/>
              <a:t>untere </a:t>
            </a:r>
            <a:endParaRPr lang="de-AT" sz="2000" dirty="0" smtClean="0"/>
          </a:p>
          <a:p>
            <a:pPr marL="0" lvl="0" indent="0">
              <a:buNone/>
            </a:pPr>
            <a:r>
              <a:rPr lang="de-AT" sz="2000" dirty="0"/>
              <a:t> </a:t>
            </a:r>
            <a:r>
              <a:rPr lang="de-AT" sz="2000" dirty="0" smtClean="0"/>
              <a:t>     Mittelschicht</a:t>
            </a:r>
            <a:r>
              <a:rPr lang="de-AT" sz="2000" dirty="0"/>
              <a:t>. </a:t>
            </a:r>
            <a:endParaRPr lang="de-AT" sz="2000" dirty="0" smtClean="0"/>
          </a:p>
          <a:p>
            <a:pPr>
              <a:buFont typeface="Wingdings" panose="05000000000000000000" pitchFamily="2" charset="2"/>
              <a:buChar char="Ø"/>
            </a:pPr>
            <a:r>
              <a:rPr lang="de-AT" sz="2000" dirty="0" smtClean="0"/>
              <a:t>man </a:t>
            </a:r>
            <a:r>
              <a:rPr lang="de-AT" sz="2000" dirty="0"/>
              <a:t>selbst sucht das Glück in der Clique in eskapistischer </a:t>
            </a:r>
            <a:r>
              <a:rPr lang="de-AT" sz="2000" dirty="0" smtClean="0"/>
              <a:t>Momentbezogenheit, </a:t>
            </a:r>
            <a:r>
              <a:rPr lang="de-AT" sz="2000" dirty="0"/>
              <a:t>im Hier und Jetzt, </a:t>
            </a:r>
            <a:endParaRPr lang="de-AT" sz="2000" dirty="0" smtClean="0"/>
          </a:p>
          <a:p>
            <a:pPr>
              <a:buFont typeface="Wingdings" panose="05000000000000000000" pitchFamily="2" charset="2"/>
              <a:buChar char="Ø"/>
            </a:pPr>
            <a:r>
              <a:rPr lang="de-AT" sz="2000" dirty="0" smtClean="0"/>
              <a:t>Verweigerung </a:t>
            </a:r>
            <a:r>
              <a:rPr lang="de-AT" sz="2000" dirty="0"/>
              <a:t>von Konventionen und </a:t>
            </a:r>
            <a:r>
              <a:rPr lang="de-AT" sz="2000" dirty="0" smtClean="0"/>
              <a:t>Verhaltenserwartungen </a:t>
            </a:r>
            <a:r>
              <a:rPr lang="de-AT" sz="2000" dirty="0"/>
              <a:t>der </a:t>
            </a:r>
            <a:r>
              <a:rPr lang="de-AT" sz="2000" dirty="0" smtClean="0"/>
              <a:t>Leistungsgesellschaft, Werte des Mainstreams werden abgelehnt, Bildungsverweigerung, Skepsis bezüglich persönlicher Zukunftschancen</a:t>
            </a:r>
          </a:p>
          <a:p>
            <a:pPr lvl="0">
              <a:buFont typeface="Wingdings" panose="05000000000000000000" pitchFamily="2" charset="2"/>
              <a:buChar char="Ø"/>
            </a:pPr>
            <a:r>
              <a:rPr lang="de-AT" sz="2000" dirty="0" smtClean="0"/>
              <a:t>Zwei </a:t>
            </a:r>
            <a:r>
              <a:rPr lang="de-AT" sz="2000" dirty="0"/>
              <a:t>Subkategorien: </a:t>
            </a:r>
            <a:r>
              <a:rPr lang="de-AT" sz="2000" b="1" u="sng" dirty="0" smtClean="0"/>
              <a:t>Konsum-Hedonisten</a:t>
            </a:r>
            <a:r>
              <a:rPr lang="de-AT" sz="2000" u="sng" dirty="0" smtClean="0"/>
              <a:t>,</a:t>
            </a:r>
            <a:r>
              <a:rPr lang="de-AT" sz="2000" dirty="0" smtClean="0"/>
              <a:t> </a:t>
            </a:r>
            <a:r>
              <a:rPr lang="de-AT" sz="2000" dirty="0"/>
              <a:t>auf Fun &amp; Entertainment gepolt, </a:t>
            </a:r>
            <a:r>
              <a:rPr lang="de-AT" sz="2000" dirty="0" smtClean="0"/>
              <a:t>event-orientiert, wachsende soziale Ängste: </a:t>
            </a:r>
            <a:r>
              <a:rPr lang="de-AT" sz="2000" dirty="0"/>
              <a:t>Wenig Planung und Kontrolle, Bildungs- und Leistungsfatalismus, Identifikation mit dem jeweils aktuellen Lifestyle. </a:t>
            </a:r>
            <a:endParaRPr lang="de-AT" sz="2000" dirty="0" smtClean="0"/>
          </a:p>
          <a:p>
            <a:pPr lvl="0">
              <a:buFont typeface="Wingdings" panose="05000000000000000000" pitchFamily="2" charset="2"/>
              <a:buChar char="Ø"/>
            </a:pPr>
            <a:r>
              <a:rPr lang="de-AT" sz="2000" b="1" u="sng" dirty="0" err="1" smtClean="0"/>
              <a:t>Experimentalisten</a:t>
            </a:r>
            <a:r>
              <a:rPr lang="de-AT" sz="2000" b="1" u="sng" dirty="0"/>
              <a:t>:</a:t>
            </a:r>
            <a:r>
              <a:rPr lang="de-AT" sz="2000" b="1" dirty="0" smtClean="0"/>
              <a:t> </a:t>
            </a:r>
            <a:r>
              <a:rPr lang="de-AT" sz="2000" dirty="0"/>
              <a:t>I</a:t>
            </a:r>
            <a:r>
              <a:rPr lang="de-AT" sz="2000" dirty="0" smtClean="0"/>
              <a:t>ndividualistisches </a:t>
            </a:r>
            <a:r>
              <a:rPr lang="de-AT" sz="2000" dirty="0"/>
              <a:t>Segment, </a:t>
            </a:r>
            <a:r>
              <a:rPr lang="de-AT" sz="2000" dirty="0" smtClean="0"/>
              <a:t>ausgeprägte Lebens- </a:t>
            </a:r>
            <a:r>
              <a:rPr lang="de-AT" sz="2000" dirty="0"/>
              <a:t>und Experimentierfreude, selbstbewusst, Vorliebe für Unkonventionelles, Distanz zum popkulturellen Mainstream, Leben in Szenen und Netzwerken. </a:t>
            </a:r>
          </a:p>
        </p:txBody>
      </p:sp>
      <p:pic>
        <p:nvPicPr>
          <p:cNvPr id="4098" name="Picture 2" descr="C:\Users\helene.miklas\Document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60648"/>
            <a:ext cx="2016225" cy="1512169"/>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6541020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AT" smtClean="0"/>
              <a:t>Mag. Dr. Helene Miklas</a:t>
            </a:r>
            <a:endParaRPr lang="de-A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876424"/>
            <a:ext cx="6854796" cy="433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3568" y="620688"/>
            <a:ext cx="7488832" cy="584775"/>
          </a:xfrm>
          <a:prstGeom prst="rect">
            <a:avLst/>
          </a:prstGeom>
          <a:noFill/>
        </p:spPr>
        <p:txBody>
          <a:bodyPr wrap="square" rtlCol="0">
            <a:spAutoFit/>
          </a:bodyPr>
          <a:lstStyle/>
          <a:p>
            <a:pPr algn="ctr"/>
            <a:r>
              <a:rPr lang="de-AT" sz="3200" dirty="0" smtClean="0"/>
              <a:t>Sinus Jugendstudie Österreich 2016</a:t>
            </a:r>
            <a:endParaRPr lang="de-AT" sz="3200" dirty="0"/>
          </a:p>
        </p:txBody>
      </p:sp>
    </p:spTree>
    <p:extLst>
      <p:ext uri="{BB962C8B-B14F-4D97-AF65-F5344CB8AC3E}">
        <p14:creationId xmlns:p14="http://schemas.microsoft.com/office/powerpoint/2010/main" val="1305612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a:bodyPr>
          <a:lstStyle/>
          <a:p>
            <a:r>
              <a:rPr lang="de-AT" sz="2800" dirty="0" smtClean="0"/>
              <a:t>Konservativ-Bürgerliches postmodernes Milieu 15%</a:t>
            </a:r>
            <a:endParaRPr lang="de-AT" sz="2800" dirty="0"/>
          </a:p>
        </p:txBody>
      </p:sp>
      <p:sp>
        <p:nvSpPr>
          <p:cNvPr id="3" name="Inhaltsplatzhalter 2"/>
          <p:cNvSpPr>
            <a:spLocks noGrp="1"/>
          </p:cNvSpPr>
          <p:nvPr>
            <p:ph idx="1"/>
          </p:nvPr>
        </p:nvSpPr>
        <p:spPr>
          <a:xfrm>
            <a:off x="457200" y="1412776"/>
            <a:ext cx="8229600" cy="5112568"/>
          </a:xfrm>
        </p:spPr>
        <p:txBody>
          <a:bodyPr>
            <a:normAutofit fontScale="70000" lnSpcReduction="20000"/>
          </a:bodyPr>
          <a:lstStyle/>
          <a:p>
            <a:pPr marL="0" indent="0">
              <a:buNone/>
            </a:pPr>
            <a:endParaRPr lang="de-AT" dirty="0"/>
          </a:p>
          <a:p>
            <a:r>
              <a:rPr lang="de-AT" dirty="0"/>
              <a:t>Die Familien- &amp; Heimatorientierten </a:t>
            </a:r>
            <a:r>
              <a:rPr lang="de-AT" dirty="0" smtClean="0"/>
              <a:t>Bodenständigen mit Traditionsbewusstsein und einer hohen persönlichen Verantwortungsethik,</a:t>
            </a:r>
          </a:p>
          <a:p>
            <a:r>
              <a:rPr lang="de-AT" dirty="0" smtClean="0"/>
              <a:t>die den </a:t>
            </a:r>
            <a:r>
              <a:rPr lang="de-AT" dirty="0"/>
              <a:t>Wunsch </a:t>
            </a:r>
            <a:r>
              <a:rPr lang="de-AT" dirty="0" smtClean="0"/>
              <a:t>haben, an </a:t>
            </a:r>
            <a:r>
              <a:rPr lang="de-AT" dirty="0"/>
              <a:t>der bewährten </a:t>
            </a:r>
            <a:r>
              <a:rPr lang="de-AT" dirty="0" err="1" smtClean="0"/>
              <a:t>gesellschaft</a:t>
            </a:r>
            <a:r>
              <a:rPr lang="de-AT" dirty="0" smtClean="0"/>
              <a:t>-</a:t>
            </a:r>
          </a:p>
          <a:p>
            <a:pPr marL="0" indent="0">
              <a:buNone/>
            </a:pPr>
            <a:r>
              <a:rPr lang="de-AT" dirty="0"/>
              <a:t> </a:t>
            </a:r>
            <a:r>
              <a:rPr lang="de-AT" dirty="0" smtClean="0"/>
              <a:t>     </a:t>
            </a:r>
            <a:r>
              <a:rPr lang="de-AT" dirty="0" err="1" smtClean="0"/>
              <a:t>lichen</a:t>
            </a:r>
            <a:r>
              <a:rPr lang="de-AT" dirty="0" smtClean="0"/>
              <a:t> </a:t>
            </a:r>
            <a:r>
              <a:rPr lang="de-AT" dirty="0"/>
              <a:t>Ordnung </a:t>
            </a:r>
            <a:r>
              <a:rPr lang="de-AT" dirty="0" smtClean="0"/>
              <a:t>festzuhalten und in ihr bald einen sicheren Platz </a:t>
            </a:r>
          </a:p>
          <a:p>
            <a:pPr marL="0" indent="0">
              <a:buNone/>
            </a:pPr>
            <a:r>
              <a:rPr lang="de-AT" dirty="0"/>
              <a:t> </a:t>
            </a:r>
            <a:r>
              <a:rPr lang="de-AT" dirty="0" smtClean="0"/>
              <a:t>     </a:t>
            </a:r>
            <a:r>
              <a:rPr lang="de-AT" dirty="0" smtClean="0"/>
              <a:t>Platz zu </a:t>
            </a:r>
            <a:r>
              <a:rPr lang="de-AT" dirty="0" smtClean="0"/>
              <a:t>finden;  </a:t>
            </a:r>
          </a:p>
          <a:p>
            <a:r>
              <a:rPr lang="de-AT" dirty="0" smtClean="0"/>
              <a:t>eher </a:t>
            </a:r>
            <a:r>
              <a:rPr lang="de-AT" dirty="0"/>
              <a:t>Selbstdisziplinierung als Selbstentfaltung;  </a:t>
            </a:r>
            <a:endParaRPr lang="de-AT" dirty="0" smtClean="0"/>
          </a:p>
          <a:p>
            <a:r>
              <a:rPr lang="de-AT" dirty="0" smtClean="0"/>
              <a:t>Werte wie Glaube, Pflicht, Bescheidenheit hochhalten,</a:t>
            </a:r>
          </a:p>
          <a:p>
            <a:r>
              <a:rPr lang="de-AT" dirty="0"/>
              <a:t>d</a:t>
            </a:r>
            <a:r>
              <a:rPr lang="de-AT" dirty="0" smtClean="0"/>
              <a:t>ie Zumutungen der beschleunigten Moderne abwehren,</a:t>
            </a:r>
          </a:p>
          <a:p>
            <a:r>
              <a:rPr lang="de-AT" dirty="0" smtClean="0"/>
              <a:t>eine </a:t>
            </a:r>
            <a:r>
              <a:rPr lang="de-AT" dirty="0"/>
              <a:t>geringe Lifestyle-Affinität und Konsumneigung </a:t>
            </a:r>
            <a:r>
              <a:rPr lang="de-AT" dirty="0" smtClean="0"/>
              <a:t>haben und </a:t>
            </a:r>
          </a:p>
          <a:p>
            <a:pPr marL="0" indent="0">
              <a:buNone/>
            </a:pPr>
            <a:r>
              <a:rPr lang="de-AT" dirty="0"/>
              <a:t> </a:t>
            </a:r>
            <a:r>
              <a:rPr lang="de-AT" dirty="0" smtClean="0"/>
              <a:t>     kein </a:t>
            </a:r>
            <a:r>
              <a:rPr lang="de-AT" dirty="0"/>
              <a:t>Interesse, sich über Äußerlichkeiten zu profilieren; </a:t>
            </a:r>
            <a:endParaRPr lang="de-AT" dirty="0" smtClean="0"/>
          </a:p>
          <a:p>
            <a:r>
              <a:rPr lang="de-AT" dirty="0" smtClean="0"/>
              <a:t>sich </a:t>
            </a:r>
            <a:r>
              <a:rPr lang="de-AT" dirty="0"/>
              <a:t>eine plan- und berechenbare „Normalbiografie“ </a:t>
            </a:r>
            <a:r>
              <a:rPr lang="de-AT" dirty="0" smtClean="0"/>
              <a:t>wünschen (Schule</a:t>
            </a:r>
            <a:r>
              <a:rPr lang="de-AT" dirty="0"/>
              <a:t>, Ausbildung, Beruf, Ehe, Kinder) und </a:t>
            </a:r>
            <a:r>
              <a:rPr lang="de-AT" dirty="0" smtClean="0"/>
              <a:t>Ehe </a:t>
            </a:r>
            <a:r>
              <a:rPr lang="de-AT" dirty="0"/>
              <a:t>und Familie als Grundpfeiler der </a:t>
            </a:r>
            <a:r>
              <a:rPr lang="de-AT" dirty="0" smtClean="0"/>
              <a:t>Gesellschaft betrachten.</a:t>
            </a: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pic>
        <p:nvPicPr>
          <p:cNvPr id="2050" name="Picture 2" descr="C:\Users\helene.miklas\Pictures\2016\Winter-Frühling 2016\Peter 6.2.2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8516" y="1052736"/>
            <a:ext cx="1545483" cy="355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6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AT" smtClean="0"/>
              <a:t>Mag. Dr. Helene Miklas</a:t>
            </a:r>
            <a:endParaRPr lang="de-A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69" y="1245316"/>
            <a:ext cx="7559515" cy="477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3568" y="620688"/>
            <a:ext cx="7488832" cy="584775"/>
          </a:xfrm>
          <a:prstGeom prst="rect">
            <a:avLst/>
          </a:prstGeom>
          <a:noFill/>
        </p:spPr>
        <p:txBody>
          <a:bodyPr wrap="square" rtlCol="0">
            <a:spAutoFit/>
          </a:bodyPr>
          <a:lstStyle/>
          <a:p>
            <a:pPr algn="ctr"/>
            <a:r>
              <a:rPr lang="de-AT" sz="3200" dirty="0" smtClean="0"/>
              <a:t>Sinus Jugendstudie Österreich 2016</a:t>
            </a:r>
            <a:endParaRPr lang="de-AT" sz="3200" dirty="0"/>
          </a:p>
        </p:txBody>
      </p:sp>
    </p:spTree>
    <p:extLst>
      <p:ext uri="{BB962C8B-B14F-4D97-AF65-F5344CB8AC3E}">
        <p14:creationId xmlns:p14="http://schemas.microsoft.com/office/powerpoint/2010/main" val="1926562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720080"/>
          </a:xfrm>
        </p:spPr>
        <p:txBody>
          <a:bodyPr>
            <a:normAutofit fontScale="90000"/>
          </a:bodyPr>
          <a:lstStyle/>
          <a:p>
            <a:r>
              <a:rPr lang="de-AT" dirty="0" smtClean="0"/>
              <a:t>Adaptiv-pragmatisches Milieu 20%</a:t>
            </a:r>
            <a:endParaRPr lang="de-AT" dirty="0"/>
          </a:p>
        </p:txBody>
      </p:sp>
      <p:sp>
        <p:nvSpPr>
          <p:cNvPr id="3" name="Inhaltsplatzhalter 2"/>
          <p:cNvSpPr>
            <a:spLocks noGrp="1"/>
          </p:cNvSpPr>
          <p:nvPr>
            <p:ph idx="1"/>
          </p:nvPr>
        </p:nvSpPr>
        <p:spPr>
          <a:xfrm>
            <a:off x="457200" y="1124744"/>
            <a:ext cx="8229600" cy="5001419"/>
          </a:xfrm>
        </p:spPr>
        <p:txBody>
          <a:bodyPr>
            <a:normAutofit fontScale="92500" lnSpcReduction="20000"/>
          </a:bodyPr>
          <a:lstStyle/>
          <a:p>
            <a:pPr>
              <a:buFont typeface="Wingdings" panose="05000000000000000000" pitchFamily="2" charset="2"/>
              <a:buChar char="Ø"/>
            </a:pPr>
            <a:endParaRPr lang="de-AT" sz="2400" dirty="0" smtClean="0"/>
          </a:p>
          <a:p>
            <a:pPr>
              <a:buFont typeface="Wingdings" panose="05000000000000000000" pitchFamily="2" charset="2"/>
              <a:buChar char="Ø"/>
            </a:pPr>
            <a:endParaRPr lang="de-AT" sz="2400" dirty="0"/>
          </a:p>
          <a:p>
            <a:pPr>
              <a:buFont typeface="Wingdings" panose="05000000000000000000" pitchFamily="2" charset="2"/>
              <a:buChar char="Ø"/>
            </a:pPr>
            <a:endParaRPr lang="de-AT" sz="2400" dirty="0" smtClean="0"/>
          </a:p>
          <a:p>
            <a:pPr>
              <a:buFont typeface="Wingdings" panose="05000000000000000000" pitchFamily="2" charset="2"/>
              <a:buChar char="Ø"/>
            </a:pPr>
            <a:r>
              <a:rPr lang="de-AT" sz="2400" dirty="0" smtClean="0"/>
              <a:t>Der </a:t>
            </a:r>
            <a:r>
              <a:rPr lang="de-AT" sz="2400" dirty="0"/>
              <a:t>leistungs- und familienorientierte moderne </a:t>
            </a:r>
            <a:r>
              <a:rPr lang="de-AT" sz="2400" dirty="0" smtClean="0"/>
              <a:t>Mainstream mit </a:t>
            </a:r>
            <a:r>
              <a:rPr lang="de-AT" sz="2400" dirty="0"/>
              <a:t>hoher </a:t>
            </a:r>
            <a:r>
              <a:rPr lang="de-AT" sz="2400" dirty="0" smtClean="0"/>
              <a:t>Anpassungsbereitschaft.</a:t>
            </a:r>
          </a:p>
          <a:p>
            <a:pPr>
              <a:buFont typeface="Wingdings" panose="05000000000000000000" pitchFamily="2" charset="2"/>
              <a:buChar char="Ø"/>
            </a:pPr>
            <a:r>
              <a:rPr lang="de-AT" sz="2400" dirty="0"/>
              <a:t>Mobil, zielstrebig, jung mit ausgeprägtem Lebenspragmatismus und Nutzenkalkül. Diese neue Mitte ist </a:t>
            </a:r>
            <a:r>
              <a:rPr lang="de-AT" sz="2400" dirty="0" smtClean="0"/>
              <a:t>erfolgsorientiert (anpacken, mitmachen, sich durchsetzen), aber auch kompromissbereit</a:t>
            </a:r>
            <a:r>
              <a:rPr lang="de-AT" sz="2400" dirty="0"/>
              <a:t>, hedonistisch und konventionell, mit einem starken Bedürfnis nach „</a:t>
            </a:r>
            <a:r>
              <a:rPr lang="de-AT" sz="2400" dirty="0" err="1"/>
              <a:t>flexicurity</a:t>
            </a:r>
            <a:r>
              <a:rPr lang="de-AT" sz="2400" dirty="0"/>
              <a:t>“, (</a:t>
            </a:r>
            <a:r>
              <a:rPr lang="de-AT" sz="2400" dirty="0" smtClean="0"/>
              <a:t>Kombination </a:t>
            </a:r>
            <a:r>
              <a:rPr lang="de-AT" sz="2400" dirty="0"/>
              <a:t>von Flexibilität und Sicherheit im Sinne von </a:t>
            </a:r>
            <a:r>
              <a:rPr lang="de-AT" sz="2400" dirty="0" smtClean="0"/>
              <a:t>Verankerung). </a:t>
            </a:r>
            <a:endParaRPr lang="de-AT" sz="2400" dirty="0"/>
          </a:p>
          <a:p>
            <a:pPr>
              <a:buFont typeface="Wingdings" panose="05000000000000000000" pitchFamily="2" charset="2"/>
              <a:buChar char="Ø"/>
            </a:pPr>
            <a:r>
              <a:rPr lang="de-AT" sz="2400" dirty="0" smtClean="0"/>
              <a:t>Sicherheit </a:t>
            </a:r>
            <a:r>
              <a:rPr lang="de-AT" sz="2400" dirty="0"/>
              <a:t>und Wohlgefühl im privaten </a:t>
            </a:r>
            <a:r>
              <a:rPr lang="de-AT" sz="2400" dirty="0" smtClean="0"/>
              <a:t>Bereich  </a:t>
            </a:r>
            <a:r>
              <a:rPr lang="de-AT" sz="2400" dirty="0"/>
              <a:t>im Familien- oder </a:t>
            </a:r>
            <a:r>
              <a:rPr lang="de-AT" sz="2400" dirty="0" smtClean="0"/>
              <a:t>Freundeskreis sind wichtig, </a:t>
            </a:r>
            <a:r>
              <a:rPr lang="de-AT" sz="2400" dirty="0"/>
              <a:t>in der Abgrenzung von der unübersichtlichen Welt draußen. </a:t>
            </a:r>
            <a:endParaRPr lang="de-AT" sz="2400" dirty="0" smtClean="0"/>
          </a:p>
          <a:p>
            <a:pPr>
              <a:buFont typeface="Wingdings" panose="05000000000000000000" pitchFamily="2" charset="2"/>
              <a:buChar char="Ø"/>
            </a:pPr>
            <a:r>
              <a:rPr lang="de-AT" sz="2400" dirty="0" smtClean="0"/>
              <a:t>Sie </a:t>
            </a:r>
            <a:r>
              <a:rPr lang="de-AT" sz="2400" dirty="0"/>
              <a:t>bilden den Mainstream der jungen Freizeitkultur und werden in </a:t>
            </a:r>
            <a:r>
              <a:rPr lang="de-AT" sz="2400" dirty="0" smtClean="0"/>
              <a:t>Zukunft </a:t>
            </a:r>
            <a:r>
              <a:rPr lang="de-AT" sz="2400" dirty="0"/>
              <a:t>das wichtigste Milieu der Mitte sein. </a:t>
            </a:r>
            <a:endParaRPr lang="de-AT" sz="2400" dirty="0" smtClean="0"/>
          </a:p>
          <a:p>
            <a:pPr marL="0" indent="0">
              <a:buNone/>
            </a:pPr>
            <a:endParaRPr lang="de-AT" dirty="0"/>
          </a:p>
        </p:txBody>
      </p:sp>
      <p:pic>
        <p:nvPicPr>
          <p:cNvPr id="3074" name="Picture 2" descr="C:\Users\helene.miklas\Documents\Zielgruppe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3347864" y="917252"/>
            <a:ext cx="3231306" cy="1114730"/>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363423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heel(1)">
                                      <p:cBhvr>
                                        <p:cTn id="15" dur="2000"/>
                                        <p:tgtEl>
                                          <p:spTgt spid="3">
                                            <p:txEl>
                                              <p:pRg st="5" end="5"/>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heel(1)">
                                      <p:cBhvr>
                                        <p:cTn id="1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AT" smtClean="0"/>
              <a:t>Mag. Dr. Helene Miklas</a:t>
            </a:r>
            <a:endParaRPr lang="de-A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700" y="1876424"/>
            <a:ext cx="6617668" cy="418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3568" y="620688"/>
            <a:ext cx="7488832" cy="584775"/>
          </a:xfrm>
          <a:prstGeom prst="rect">
            <a:avLst/>
          </a:prstGeom>
          <a:noFill/>
        </p:spPr>
        <p:txBody>
          <a:bodyPr wrap="square" rtlCol="0">
            <a:spAutoFit/>
          </a:bodyPr>
          <a:lstStyle/>
          <a:p>
            <a:pPr algn="ctr"/>
            <a:r>
              <a:rPr lang="de-AT" sz="3200" dirty="0" smtClean="0"/>
              <a:t>Sinus Jugendstudie Österreich 2016</a:t>
            </a:r>
            <a:endParaRPr lang="de-AT" sz="3200" dirty="0"/>
          </a:p>
        </p:txBody>
      </p:sp>
    </p:spTree>
    <p:extLst>
      <p:ext uri="{BB962C8B-B14F-4D97-AF65-F5344CB8AC3E}">
        <p14:creationId xmlns:p14="http://schemas.microsoft.com/office/powerpoint/2010/main" val="326557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e-AT" dirty="0" smtClean="0"/>
              <a:t>Die Performer 14 %</a:t>
            </a:r>
            <a:endParaRPr lang="de-AT" dirty="0"/>
          </a:p>
        </p:txBody>
      </p:sp>
      <p:sp>
        <p:nvSpPr>
          <p:cNvPr id="3" name="Inhaltsplatzhalter 2"/>
          <p:cNvSpPr>
            <a:spLocks noGrp="1"/>
          </p:cNvSpPr>
          <p:nvPr>
            <p:ph idx="1"/>
          </p:nvPr>
        </p:nvSpPr>
        <p:spPr>
          <a:xfrm>
            <a:off x="457200" y="1268760"/>
            <a:ext cx="8229600" cy="4857403"/>
          </a:xfrm>
        </p:spPr>
        <p:txBody>
          <a:bodyPr/>
          <a:lstStyle/>
          <a:p>
            <a:pPr>
              <a:buFont typeface="Wingdings" panose="05000000000000000000" pitchFamily="2" charset="2"/>
              <a:buChar char="Ø"/>
            </a:pPr>
            <a:endParaRPr lang="de-AT" sz="2400" dirty="0" smtClean="0"/>
          </a:p>
          <a:p>
            <a:pPr>
              <a:buFont typeface="Wingdings" panose="05000000000000000000" pitchFamily="2" charset="2"/>
              <a:buChar char="Ø"/>
            </a:pPr>
            <a:endParaRPr lang="de-AT" sz="2400" dirty="0"/>
          </a:p>
          <a:p>
            <a:pPr>
              <a:buFont typeface="Wingdings" panose="05000000000000000000" pitchFamily="2" charset="2"/>
              <a:buChar char="Ø"/>
            </a:pPr>
            <a:endParaRPr lang="de-AT" sz="2400" dirty="0" smtClean="0"/>
          </a:p>
          <a:p>
            <a:pPr>
              <a:buFont typeface="Wingdings" panose="05000000000000000000" pitchFamily="2" charset="2"/>
              <a:buChar char="Ø"/>
            </a:pPr>
            <a:r>
              <a:rPr lang="de-AT" sz="2400" dirty="0" smtClean="0"/>
              <a:t>Multi-optionale</a:t>
            </a:r>
            <a:r>
              <a:rPr lang="de-AT" sz="2400" dirty="0"/>
              <a:t>, effizienzorientierte Leistungselite. </a:t>
            </a:r>
            <a:r>
              <a:rPr lang="de-AT" sz="2400" dirty="0" smtClean="0"/>
              <a:t>Konsum- </a:t>
            </a:r>
            <a:r>
              <a:rPr lang="de-AT" sz="2400" dirty="0"/>
              <a:t>und Stil-Avantgarde, hohe IT und Multimedia-Kompetenz. Starke Schnittstelle mit dem liberal-intellektuellen </a:t>
            </a:r>
            <a:r>
              <a:rPr lang="de-AT" sz="2400" dirty="0" smtClean="0"/>
              <a:t>Milieu.</a:t>
            </a:r>
            <a:endParaRPr lang="de-AT" sz="2400" dirty="0"/>
          </a:p>
          <a:p>
            <a:pPr>
              <a:buFont typeface="Wingdings" panose="05000000000000000000" pitchFamily="2" charset="2"/>
              <a:buChar char="Ø"/>
            </a:pPr>
            <a:r>
              <a:rPr lang="de-AT" sz="2400" dirty="0"/>
              <a:t>Die Überzeugung, dass sich die Welt durch Globalisierung zum Positiven </a:t>
            </a:r>
            <a:r>
              <a:rPr lang="de-AT" sz="2400" dirty="0" smtClean="0"/>
              <a:t>weiterentwickelt (global-ökonomisches Denken), </a:t>
            </a:r>
            <a:r>
              <a:rPr lang="de-AT" sz="2400" dirty="0"/>
              <a:t>und dass man als ICH-AG für sich selbst das Beste herausholen kann </a:t>
            </a:r>
            <a:endParaRPr lang="de-AT" sz="2400" dirty="0" smtClean="0"/>
          </a:p>
          <a:p>
            <a:pPr>
              <a:buFont typeface="Wingdings" panose="05000000000000000000" pitchFamily="2" charset="2"/>
              <a:buChar char="Ø"/>
            </a:pPr>
            <a:r>
              <a:rPr lang="de-AT" sz="2400" dirty="0" smtClean="0"/>
              <a:t>Wenig Empathie und Gespür für „untere“ Milieus, aber hoch effektiv in der Flüchtlingshilfe.</a:t>
            </a:r>
            <a:endParaRPr lang="de-AT"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4211960" y="1124743"/>
            <a:ext cx="2448272" cy="130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17065"/>
            <a:ext cx="1310221" cy="208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844843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AT" smtClean="0"/>
              <a:t>Mag. Dr. Helene Miklas</a:t>
            </a:r>
            <a:endParaRPr lang="de-A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1465306"/>
            <a:ext cx="6755403" cy="426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3568" y="620688"/>
            <a:ext cx="7488832" cy="584775"/>
          </a:xfrm>
          <a:prstGeom prst="rect">
            <a:avLst/>
          </a:prstGeom>
          <a:noFill/>
        </p:spPr>
        <p:txBody>
          <a:bodyPr wrap="square" rtlCol="0">
            <a:spAutoFit/>
          </a:bodyPr>
          <a:lstStyle/>
          <a:p>
            <a:pPr algn="ctr"/>
            <a:r>
              <a:rPr lang="de-AT" sz="3200" dirty="0" smtClean="0"/>
              <a:t>Sinus Jugendstudie Österreich 2016</a:t>
            </a:r>
            <a:endParaRPr lang="de-AT" sz="3200" dirty="0"/>
          </a:p>
        </p:txBody>
      </p:sp>
    </p:spTree>
    <p:extLst>
      <p:ext uri="{BB962C8B-B14F-4D97-AF65-F5344CB8AC3E}">
        <p14:creationId xmlns:p14="http://schemas.microsoft.com/office/powerpoint/2010/main" val="580909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rmAutofit/>
          </a:bodyPr>
          <a:lstStyle/>
          <a:p>
            <a:r>
              <a:rPr lang="de-AT" sz="3200" dirty="0"/>
              <a:t>P</a:t>
            </a:r>
            <a:r>
              <a:rPr lang="de-AT" sz="3200" dirty="0" smtClean="0"/>
              <a:t>ostmodernes, postmaterielles Milieu, 10%</a:t>
            </a:r>
            <a:endParaRPr lang="de-AT" sz="3200" dirty="0"/>
          </a:p>
        </p:txBody>
      </p:sp>
      <p:sp>
        <p:nvSpPr>
          <p:cNvPr id="3" name="Inhaltsplatzhalter 2"/>
          <p:cNvSpPr>
            <a:spLocks noGrp="1"/>
          </p:cNvSpPr>
          <p:nvPr>
            <p:ph idx="1"/>
          </p:nvPr>
        </p:nvSpPr>
        <p:spPr>
          <a:xfrm>
            <a:off x="457200" y="1124744"/>
            <a:ext cx="8229600" cy="5001419"/>
          </a:xfrm>
        </p:spPr>
        <p:txBody>
          <a:bodyPr>
            <a:noAutofit/>
          </a:bodyPr>
          <a:lstStyle/>
          <a:p>
            <a:r>
              <a:rPr lang="de-AT" sz="2400" dirty="0" smtClean="0"/>
              <a:t>Selbstverwirklichung in sozialer und gesellschaftlicher Verantwortung</a:t>
            </a:r>
          </a:p>
          <a:p>
            <a:r>
              <a:rPr lang="de-AT" sz="2400" dirty="0" smtClean="0"/>
              <a:t>Altruistisch motiviert, am Gemeinwohl orientiert</a:t>
            </a:r>
          </a:p>
          <a:p>
            <a:r>
              <a:rPr lang="de-AT" sz="2400" dirty="0" smtClean="0"/>
              <a:t>Klare Werte: Demokratie, Gerechtigkeit, Umweltschutz, Nachhaltigkeit</a:t>
            </a:r>
          </a:p>
          <a:p>
            <a:r>
              <a:rPr lang="de-AT" sz="2400" dirty="0" smtClean="0"/>
              <a:t>Offenheit für alternative Lebensentwürfe, aufgeschlossen gegen andere Kulturen, lehnen Rassismus ab</a:t>
            </a:r>
          </a:p>
          <a:p>
            <a:r>
              <a:rPr lang="de-AT" sz="2400" dirty="0" smtClean="0"/>
              <a:t>Fortschrittsskeptisch</a:t>
            </a:r>
          </a:p>
          <a:p>
            <a:r>
              <a:rPr lang="de-AT" sz="2400" dirty="0" smtClean="0"/>
              <a:t>Bildungsaffin, kulturell interessiert, vor allem bei sozialkritischen Messages</a:t>
            </a:r>
            <a:endParaRPr lang="de-AT" sz="2400"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869160"/>
            <a:ext cx="1759471" cy="175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894521"/>
            <a:ext cx="1777182" cy="177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5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AT" smtClean="0"/>
              <a:t>Mag. Dr. Helene Miklas</a:t>
            </a:r>
            <a:endParaRPr lang="de-A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1465306"/>
            <a:ext cx="6755403" cy="426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3568" y="620688"/>
            <a:ext cx="7488832" cy="584775"/>
          </a:xfrm>
          <a:prstGeom prst="rect">
            <a:avLst/>
          </a:prstGeom>
          <a:noFill/>
        </p:spPr>
        <p:txBody>
          <a:bodyPr wrap="square" rtlCol="0">
            <a:spAutoFit/>
          </a:bodyPr>
          <a:lstStyle/>
          <a:p>
            <a:pPr algn="ctr"/>
            <a:r>
              <a:rPr lang="de-AT" sz="3200" dirty="0" smtClean="0"/>
              <a:t>Sinus Jugendstudie Österreich 2016</a:t>
            </a:r>
            <a:endParaRPr lang="de-AT" sz="3200" dirty="0"/>
          </a:p>
        </p:txBody>
      </p:sp>
    </p:spTree>
    <p:extLst>
      <p:ext uri="{BB962C8B-B14F-4D97-AF65-F5344CB8AC3E}">
        <p14:creationId xmlns:p14="http://schemas.microsoft.com/office/powerpoint/2010/main" val="3916575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sz="3200" dirty="0"/>
              <a:t>Klassisches Pyramidales Schichtungsmodell einer übersichtlich hierarchisierten Gesellschaft</a:t>
            </a:r>
          </a:p>
        </p:txBody>
      </p:sp>
      <p:sp>
        <p:nvSpPr>
          <p:cNvPr id="3" name="Inhaltsplatzhalter 2"/>
          <p:cNvSpPr>
            <a:spLocks noGrp="1"/>
          </p:cNvSpPr>
          <p:nvPr>
            <p:ph idx="1"/>
          </p:nvPr>
        </p:nvSpPr>
        <p:spPr/>
        <p:txBody>
          <a:bodyPr/>
          <a:lstStyle/>
          <a:p>
            <a:pPr marL="0" indent="0">
              <a:buNone/>
            </a:pPr>
            <a:endParaRPr lang="de-AT" dirty="0"/>
          </a:p>
        </p:txBody>
      </p:sp>
      <p:sp>
        <p:nvSpPr>
          <p:cNvPr id="4" name="Gleichschenkliges Dreieck 3"/>
          <p:cNvSpPr/>
          <p:nvPr/>
        </p:nvSpPr>
        <p:spPr>
          <a:xfrm>
            <a:off x="1691680" y="1916832"/>
            <a:ext cx="5976664" cy="3960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p:cNvSpPr txBox="1"/>
          <p:nvPr/>
        </p:nvSpPr>
        <p:spPr>
          <a:xfrm>
            <a:off x="3939984" y="2864491"/>
            <a:ext cx="1379449" cy="830997"/>
          </a:xfrm>
          <a:prstGeom prst="rect">
            <a:avLst/>
          </a:prstGeom>
          <a:solidFill>
            <a:srgbClr val="FF0000"/>
          </a:solidFill>
        </p:spPr>
        <p:txBody>
          <a:bodyPr wrap="square" rtlCol="0">
            <a:spAutoFit/>
          </a:bodyPr>
          <a:lstStyle/>
          <a:p>
            <a:r>
              <a:rPr lang="de-AT" sz="1600" b="1" dirty="0" smtClean="0"/>
              <a:t>Oberschicht (Kapital, Bildung )</a:t>
            </a:r>
            <a:endParaRPr lang="de-AT" sz="1600" b="1" dirty="0"/>
          </a:p>
        </p:txBody>
      </p:sp>
      <p:sp>
        <p:nvSpPr>
          <p:cNvPr id="6" name="Textfeld 5"/>
          <p:cNvSpPr txBox="1"/>
          <p:nvPr/>
        </p:nvSpPr>
        <p:spPr>
          <a:xfrm>
            <a:off x="3347864" y="3897052"/>
            <a:ext cx="2736304" cy="923330"/>
          </a:xfrm>
          <a:prstGeom prst="rect">
            <a:avLst/>
          </a:prstGeom>
          <a:solidFill>
            <a:srgbClr val="FFFF00"/>
          </a:solidFill>
        </p:spPr>
        <p:txBody>
          <a:bodyPr wrap="square" rtlCol="0">
            <a:spAutoFit/>
          </a:bodyPr>
          <a:lstStyle/>
          <a:p>
            <a:r>
              <a:rPr lang="de-AT" b="1" dirty="0" smtClean="0"/>
              <a:t>Mittelschicht (Bürger,             Angestellte,</a:t>
            </a:r>
          </a:p>
          <a:p>
            <a:r>
              <a:rPr lang="de-AT" b="1" dirty="0" smtClean="0"/>
              <a:t>wohlhabende Bauern)</a:t>
            </a:r>
            <a:endParaRPr lang="de-AT" b="1" dirty="0"/>
          </a:p>
        </p:txBody>
      </p:sp>
      <p:sp>
        <p:nvSpPr>
          <p:cNvPr id="7" name="Textfeld 6"/>
          <p:cNvSpPr txBox="1"/>
          <p:nvPr/>
        </p:nvSpPr>
        <p:spPr>
          <a:xfrm>
            <a:off x="2591780" y="4932269"/>
            <a:ext cx="4248472" cy="923330"/>
          </a:xfrm>
          <a:prstGeom prst="rect">
            <a:avLst/>
          </a:prstGeom>
          <a:solidFill>
            <a:srgbClr val="00B0F0"/>
          </a:solidFill>
        </p:spPr>
        <p:txBody>
          <a:bodyPr wrap="square" rtlCol="0">
            <a:spAutoFit/>
          </a:bodyPr>
          <a:lstStyle/>
          <a:p>
            <a:pPr algn="ctr"/>
            <a:r>
              <a:rPr lang="de-AT" b="1" dirty="0" smtClean="0"/>
              <a:t>Unterschicht </a:t>
            </a:r>
          </a:p>
          <a:p>
            <a:pPr algn="ctr"/>
            <a:r>
              <a:rPr lang="de-AT" b="1" dirty="0" smtClean="0"/>
              <a:t>(Arbeiter, Bauern, Ungelernte, </a:t>
            </a:r>
          </a:p>
          <a:p>
            <a:pPr algn="ctr"/>
            <a:r>
              <a:rPr lang="de-AT" b="1" dirty="0" smtClean="0"/>
              <a:t>Arme)</a:t>
            </a:r>
            <a:endParaRPr lang="de-AT" b="1" dirty="0"/>
          </a:p>
        </p:txBody>
      </p:sp>
      <p:sp>
        <p:nvSpPr>
          <p:cNvPr id="8" name="Fußzeilenplatzhalter 7"/>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60171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AT" sz="3200" dirty="0" smtClean="0"/>
              <a:t>Digitale Individualisten 20%</a:t>
            </a:r>
            <a:endParaRPr lang="de-AT" sz="3200" dirty="0"/>
          </a:p>
        </p:txBody>
      </p:sp>
      <p:sp>
        <p:nvSpPr>
          <p:cNvPr id="3" name="Inhaltsplatzhalter 2"/>
          <p:cNvSpPr>
            <a:spLocks noGrp="1"/>
          </p:cNvSpPr>
          <p:nvPr>
            <p:ph idx="1"/>
          </p:nvPr>
        </p:nvSpPr>
        <p:spPr>
          <a:xfrm>
            <a:off x="539552" y="1437109"/>
            <a:ext cx="8229600" cy="4525963"/>
          </a:xfrm>
        </p:spPr>
        <p:txBody>
          <a:bodyPr>
            <a:normAutofit/>
          </a:bodyPr>
          <a:lstStyle/>
          <a:p>
            <a:pPr lvl="0">
              <a:buFont typeface="Wingdings" panose="05000000000000000000" pitchFamily="2" charset="2"/>
              <a:buChar char="Ø"/>
            </a:pPr>
            <a:r>
              <a:rPr lang="de-AT" sz="2000" dirty="0" smtClean="0"/>
              <a:t>Neues</a:t>
            </a:r>
            <a:r>
              <a:rPr lang="de-AT" sz="2000" dirty="0"/>
              <a:t>, radikal postmodernes </a:t>
            </a:r>
            <a:r>
              <a:rPr lang="de-AT" sz="2000" dirty="0" smtClean="0"/>
              <a:t>Milieu, obere Mittelschicht, Oberschicht</a:t>
            </a:r>
          </a:p>
          <a:p>
            <a:pPr lvl="0">
              <a:buFont typeface="Wingdings" panose="05000000000000000000" pitchFamily="2" charset="2"/>
              <a:buChar char="Ø"/>
            </a:pPr>
            <a:r>
              <a:rPr lang="de-AT" sz="2000" dirty="0" smtClean="0"/>
              <a:t>stark </a:t>
            </a:r>
            <a:r>
              <a:rPr lang="de-AT" sz="2000" dirty="0"/>
              <a:t>individualistisch geprägte digitale </a:t>
            </a:r>
            <a:r>
              <a:rPr lang="de-AT" sz="2000" dirty="0" smtClean="0"/>
              <a:t>Avantgarde, die künftige Elite der Gesellschaft,</a:t>
            </a:r>
          </a:p>
          <a:p>
            <a:pPr>
              <a:buFont typeface="Wingdings" panose="05000000000000000000" pitchFamily="2" charset="2"/>
              <a:buChar char="Ø"/>
            </a:pPr>
            <a:r>
              <a:rPr lang="de-AT" sz="2000" dirty="0" smtClean="0"/>
              <a:t>mental </a:t>
            </a:r>
            <a:r>
              <a:rPr lang="de-AT" sz="2000" dirty="0"/>
              <a:t>und geographisch mobil, definieren sich über immer neue </a:t>
            </a:r>
            <a:r>
              <a:rPr lang="de-AT" sz="2000" dirty="0" smtClean="0"/>
              <a:t>Erlebnisse </a:t>
            </a:r>
            <a:r>
              <a:rPr lang="de-AT" sz="2000" dirty="0"/>
              <a:t>und kontinuierliche Selbstoptimierung. Ihr Motto ist „Entgrenzung“ – Eroberung der Welt. </a:t>
            </a:r>
            <a:r>
              <a:rPr lang="de-AT" sz="2000" dirty="0" smtClean="0"/>
              <a:t>Während </a:t>
            </a:r>
            <a:r>
              <a:rPr lang="de-AT" sz="2000" dirty="0"/>
              <a:t>vier Fünftel </a:t>
            </a:r>
            <a:r>
              <a:rPr lang="de-AT" sz="2000" dirty="0" smtClean="0"/>
              <a:t>einen </a:t>
            </a:r>
            <a:r>
              <a:rPr lang="de-AT" sz="2000" dirty="0"/>
              <a:t>Auslandsaufenthalt </a:t>
            </a:r>
            <a:r>
              <a:rPr lang="de-AT" sz="2000" dirty="0" smtClean="0"/>
              <a:t>anstreben</a:t>
            </a:r>
            <a:r>
              <a:rPr lang="de-AT" sz="2000" dirty="0"/>
              <a:t>, sind es nur ein Fünftel der Adaptiv-Pragmatischen </a:t>
            </a:r>
          </a:p>
          <a:p>
            <a:pPr>
              <a:buFont typeface="Wingdings" panose="05000000000000000000" pitchFamily="2" charset="2"/>
              <a:buChar char="Ø"/>
            </a:pPr>
            <a:r>
              <a:rPr lang="de-AT" sz="2000" dirty="0" smtClean="0"/>
              <a:t>80 </a:t>
            </a:r>
            <a:r>
              <a:rPr lang="de-AT" sz="2000" dirty="0"/>
              <a:t>% </a:t>
            </a:r>
            <a:r>
              <a:rPr lang="de-AT" sz="2000" dirty="0" smtClean="0"/>
              <a:t>essen </a:t>
            </a:r>
            <a:r>
              <a:rPr lang="de-AT" sz="2000" dirty="0"/>
              <a:t>gern exotische Gerichte, aber nur 30 % der Adaptiv-Pragmatischen </a:t>
            </a:r>
            <a:endParaRPr lang="de-AT" sz="2000" dirty="0" smtClean="0"/>
          </a:p>
          <a:p>
            <a:pPr>
              <a:buFont typeface="Wingdings" panose="05000000000000000000" pitchFamily="2" charset="2"/>
              <a:buChar char="Ø"/>
            </a:pPr>
            <a:r>
              <a:rPr lang="de-AT" sz="2000" dirty="0"/>
              <a:t>Speziell für die „Digitalen Individualisten“ ist der eigene Körper ein Projekt. So wie man insgesamt an der Selbstperfektion arbeitet, optimiert man speziell auch das eigene </a:t>
            </a:r>
            <a:r>
              <a:rPr lang="de-AT" sz="2000" dirty="0" smtClean="0"/>
              <a:t>Aussehen </a:t>
            </a:r>
            <a:r>
              <a:rPr lang="de-AT" sz="2000" dirty="0"/>
              <a:t>und </a:t>
            </a:r>
            <a:r>
              <a:rPr lang="de-AT" sz="2000" dirty="0" smtClean="0"/>
              <a:t>Erscheinungsbild. </a:t>
            </a:r>
            <a:endParaRPr lang="de-AT" sz="2000" dirty="0"/>
          </a:p>
          <a:p>
            <a:endParaRPr lang="de-AT" sz="2000" dirty="0"/>
          </a:p>
          <a:p>
            <a:pPr marL="0" indent="0">
              <a:buNone/>
            </a:pPr>
            <a:endParaRPr lang="de-AT" sz="2000" dirty="0"/>
          </a:p>
        </p:txBody>
      </p:sp>
      <p:pic>
        <p:nvPicPr>
          <p:cNvPr id="2050" name="Picture 2" descr="C:\Users\helene.miklas\Documents\1149743_m3w561h315q80v9247_xio-fcmsimage-20140925190443-006023-54244b2b27888-.f1624e58-c940-4f3e-9fee-ab3d517815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32656"/>
            <a:ext cx="2304256" cy="11764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elene.miklas\Documents\Idee-c-daniel-stricker_pixelio.de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5485015"/>
            <a:ext cx="2032000" cy="1362075"/>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222840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2000"/>
                                        <p:tgtEl>
                                          <p:spTgt spid="3">
                                            <p:txEl>
                                              <p:pRg st="2" end="2"/>
                                            </p:txEl>
                                          </p:spTgt>
                                        </p:tgtEl>
                                      </p:cBhvr>
                                    </p:animEffect>
                                    <p:anim calcmode="lin" valueType="num">
                                      <p:cBhvr>
                                        <p:cTn id="4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2" end="2"/>
                                            </p:txEl>
                                          </p:spTgt>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2000"/>
                                        <p:tgtEl>
                                          <p:spTgt spid="3">
                                            <p:txEl>
                                              <p:pRg st="3" end="3"/>
                                            </p:txEl>
                                          </p:spTgt>
                                        </p:tgtEl>
                                      </p:cBhvr>
                                    </p:animEffect>
                                    <p:anim calcmode="lin" valueType="num">
                                      <p:cBhvr>
                                        <p:cTn id="4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32" presetClass="emph" presetSubtype="0" fill="hold" nodeType="clickEffect">
                                  <p:stCondLst>
                                    <p:cond delay="0"/>
                                  </p:stCondLst>
                                  <p:childTnLst>
                                    <p:animRot by="120000">
                                      <p:cBhvr>
                                        <p:cTn id="52" dur="100" fill="hold">
                                          <p:stCondLst>
                                            <p:cond delay="0"/>
                                          </p:stCondLst>
                                        </p:cTn>
                                        <p:tgtEl>
                                          <p:spTgt spid="3">
                                            <p:txEl>
                                              <p:pRg st="4" end="4"/>
                                            </p:txEl>
                                          </p:spTgt>
                                        </p:tgtEl>
                                        <p:attrNameLst>
                                          <p:attrName>r</p:attrName>
                                        </p:attrNameLst>
                                      </p:cBhvr>
                                    </p:animRot>
                                    <p:animRot by="-240000">
                                      <p:cBhvr>
                                        <p:cTn id="53" dur="200" fill="hold">
                                          <p:stCondLst>
                                            <p:cond delay="200"/>
                                          </p:stCondLst>
                                        </p:cTn>
                                        <p:tgtEl>
                                          <p:spTgt spid="3">
                                            <p:txEl>
                                              <p:pRg st="4" end="4"/>
                                            </p:txEl>
                                          </p:spTgt>
                                        </p:tgtEl>
                                        <p:attrNameLst>
                                          <p:attrName>r</p:attrName>
                                        </p:attrNameLst>
                                      </p:cBhvr>
                                    </p:animRot>
                                    <p:animRot by="240000">
                                      <p:cBhvr>
                                        <p:cTn id="54" dur="200" fill="hold">
                                          <p:stCondLst>
                                            <p:cond delay="400"/>
                                          </p:stCondLst>
                                        </p:cTn>
                                        <p:tgtEl>
                                          <p:spTgt spid="3">
                                            <p:txEl>
                                              <p:pRg st="4" end="4"/>
                                            </p:txEl>
                                          </p:spTgt>
                                        </p:tgtEl>
                                        <p:attrNameLst>
                                          <p:attrName>r</p:attrName>
                                        </p:attrNameLst>
                                      </p:cBhvr>
                                    </p:animRot>
                                    <p:animRot by="-240000">
                                      <p:cBhvr>
                                        <p:cTn id="55" dur="200" fill="hold">
                                          <p:stCondLst>
                                            <p:cond delay="600"/>
                                          </p:stCondLst>
                                        </p:cTn>
                                        <p:tgtEl>
                                          <p:spTgt spid="3">
                                            <p:txEl>
                                              <p:pRg st="4" end="4"/>
                                            </p:txEl>
                                          </p:spTgt>
                                        </p:tgtEl>
                                        <p:attrNameLst>
                                          <p:attrName>r</p:attrName>
                                        </p:attrNameLst>
                                      </p:cBhvr>
                                    </p:animRot>
                                    <p:animRot by="120000">
                                      <p:cBhvr>
                                        <p:cTn id="56"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AT" smtClean="0"/>
              <a:t>Mag. Dr. Helene Miklas</a:t>
            </a:r>
            <a:endParaRPr lang="de-AT"/>
          </a:p>
        </p:txBody>
      </p:sp>
      <p:pic>
        <p:nvPicPr>
          <p:cNvPr id="3" name="Picture 2" descr="C:\Users\helene.miklas\Documents\imagesDBW2AIH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58150"/>
            <a:ext cx="459454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helene.miklas\Documents\imagesOZN0B7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639269"/>
            <a:ext cx="40401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Bildergebnis für identitä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6" name="AutoShape 4" descr="Bildergebnis für identitä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513" y="3945306"/>
            <a:ext cx="298266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7" descr="Bildergebnis für grenze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870222"/>
            <a:ext cx="3176541" cy="237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604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Literatur</a:t>
            </a:r>
            <a:endParaRPr lang="de-AT" dirty="0"/>
          </a:p>
        </p:txBody>
      </p:sp>
      <p:sp>
        <p:nvSpPr>
          <p:cNvPr id="3" name="Inhaltsplatzhalter 2"/>
          <p:cNvSpPr>
            <a:spLocks noGrp="1"/>
          </p:cNvSpPr>
          <p:nvPr>
            <p:ph idx="1"/>
          </p:nvPr>
        </p:nvSpPr>
        <p:spPr/>
        <p:txBody>
          <a:bodyPr>
            <a:normAutofit lnSpcReduction="10000"/>
          </a:bodyPr>
          <a:lstStyle/>
          <a:p>
            <a:pPr marL="0" indent="0">
              <a:buNone/>
            </a:pPr>
            <a:r>
              <a:rPr lang="de-AT" sz="2000" dirty="0" err="1" smtClean="0"/>
              <a:t>Calmbach</a:t>
            </a:r>
            <a:r>
              <a:rPr lang="de-AT" sz="2000" dirty="0" smtClean="0"/>
              <a:t>, Mark &amp; </a:t>
            </a:r>
            <a:r>
              <a:rPr lang="de-AT" sz="2000" dirty="0" err="1" smtClean="0"/>
              <a:t>Borgstedt</a:t>
            </a:r>
            <a:r>
              <a:rPr lang="de-AT" sz="2000" dirty="0" smtClean="0"/>
              <a:t>, Silke et al. (2016): Wie ticken Jugendliche 2016? Berlin: Springer Verlag </a:t>
            </a:r>
            <a:endParaRPr lang="de-AT" sz="2000" dirty="0"/>
          </a:p>
          <a:p>
            <a:pPr marL="0" indent="0">
              <a:buNone/>
            </a:pPr>
            <a:r>
              <a:rPr lang="de-AT" sz="2000" dirty="0" err="1" smtClean="0"/>
              <a:t>Heinzlmaier</a:t>
            </a:r>
            <a:r>
              <a:rPr lang="de-AT" sz="2000" dirty="0" smtClean="0"/>
              <a:t>, Bernhard (2013): Performer, </a:t>
            </a:r>
            <a:r>
              <a:rPr lang="de-AT" sz="2000" dirty="0" err="1" smtClean="0"/>
              <a:t>Styler</a:t>
            </a:r>
            <a:r>
              <a:rPr lang="de-AT" sz="2000" dirty="0" smtClean="0"/>
              <a:t>, Egoisten: Über eine Jugend, der die Alten die Ideale abgewöhnt haben. Berlin: Archiv der Jugendkulturen</a:t>
            </a:r>
          </a:p>
          <a:p>
            <a:pPr marL="0" indent="0">
              <a:buNone/>
            </a:pPr>
            <a:r>
              <a:rPr lang="de-AT" sz="2000" dirty="0" err="1" smtClean="0"/>
              <a:t>Heinzlmaier</a:t>
            </a:r>
            <a:r>
              <a:rPr lang="de-AT" sz="2000" dirty="0" smtClean="0"/>
              <a:t>, Bernhard &amp; </a:t>
            </a:r>
            <a:r>
              <a:rPr lang="de-AT" sz="2000" dirty="0" err="1" smtClean="0"/>
              <a:t>Ikrath</a:t>
            </a:r>
            <a:r>
              <a:rPr lang="de-AT" sz="2000" dirty="0" smtClean="0"/>
              <a:t>, Philipp (2013): Generation Ego: Die Werte der </a:t>
            </a:r>
            <a:r>
              <a:rPr lang="de-AT" sz="2000" dirty="0"/>
              <a:t>J</a:t>
            </a:r>
            <a:r>
              <a:rPr lang="de-AT" sz="2000" dirty="0" smtClean="0"/>
              <a:t>ugend im 21. Jahrhundert. Wien: </a:t>
            </a:r>
            <a:r>
              <a:rPr lang="de-AT" sz="2000" dirty="0" err="1" smtClean="0"/>
              <a:t>Promedia</a:t>
            </a:r>
            <a:r>
              <a:rPr lang="de-AT" sz="2000" dirty="0" smtClean="0"/>
              <a:t> Verlag</a:t>
            </a:r>
          </a:p>
          <a:p>
            <a:pPr marL="0" indent="0">
              <a:buNone/>
            </a:pPr>
            <a:r>
              <a:rPr lang="de-AT" sz="2000" dirty="0" err="1" smtClean="0"/>
              <a:t>Hempelmann</a:t>
            </a:r>
            <a:r>
              <a:rPr lang="de-AT" sz="2000" dirty="0" smtClean="0"/>
              <a:t>, </a:t>
            </a:r>
            <a:r>
              <a:rPr lang="de-AT" sz="2000" dirty="0" err="1" smtClean="0"/>
              <a:t>Heinzpeter</a:t>
            </a:r>
            <a:r>
              <a:rPr lang="de-AT" sz="2000" dirty="0" smtClean="0"/>
              <a:t> (2013²): Gott im Milieu. Wie Sinusstudien der Kirche helfen können, Menschen zu erreichen. Gießen: Brunnenverlag</a:t>
            </a:r>
          </a:p>
          <a:p>
            <a:pPr marL="0" indent="0">
              <a:buNone/>
            </a:pPr>
            <a:r>
              <a:rPr lang="de-AT" sz="2000" dirty="0">
                <a:hlinkClick r:id="rId2"/>
              </a:rPr>
              <a:t>http://www.tibs.at/content/die-erste-%C3%B6sterreichische-sinus-milieu-jugendstudie-2013-jugend-%</a:t>
            </a:r>
            <a:r>
              <a:rPr lang="de-AT" sz="2000" dirty="0" smtClean="0">
                <a:hlinkClick r:id="rId2"/>
              </a:rPr>
              <a:t>C3%B6sterreich</a:t>
            </a:r>
            <a:endParaRPr lang="de-AT" sz="2000" dirty="0" smtClean="0"/>
          </a:p>
          <a:p>
            <a:pPr marL="0" indent="0">
              <a:buNone/>
            </a:pPr>
            <a:r>
              <a:rPr lang="de-AT" sz="2000" dirty="0">
                <a:hlinkClick r:id="rId3"/>
              </a:rPr>
              <a:t>http://</a:t>
            </a:r>
            <a:r>
              <a:rPr lang="de-AT" sz="2000" dirty="0" smtClean="0">
                <a:hlinkClick r:id="rId3"/>
              </a:rPr>
              <a:t>www.integral.co.at/de/sinus/milieus_at.php</a:t>
            </a:r>
            <a:endParaRPr lang="de-AT" sz="2000" dirty="0" smtClean="0"/>
          </a:p>
          <a:p>
            <a:pPr marL="0" indent="0">
              <a:buNone/>
            </a:pPr>
            <a:r>
              <a:rPr lang="de-AT" sz="2000" dirty="0"/>
              <a:t>http://www.sinus-akademie.de/fileadmin/user_files/Wie_ticken_Jugendliche_2016/Presse/%C3%96ffentlicher_Foliensatz_u18_2016.pdf</a:t>
            </a:r>
            <a:endParaRPr lang="de-AT" sz="2000" dirty="0" smtClean="0"/>
          </a:p>
          <a:p>
            <a:pPr marL="0" indent="0">
              <a:buNone/>
            </a:pPr>
            <a:endParaRPr lang="de-AT" dirty="0"/>
          </a:p>
        </p:txBody>
      </p:sp>
      <p:sp>
        <p:nvSpPr>
          <p:cNvPr id="4" name="Fußzeilenplatzhalter 3"/>
          <p:cNvSpPr>
            <a:spLocks noGrp="1"/>
          </p:cNvSpPr>
          <p:nvPr>
            <p:ph type="ftr" sz="quarter" idx="11"/>
          </p:nvPr>
        </p:nvSpPr>
        <p:spPr/>
        <p:txBody>
          <a:bodyPr/>
          <a:lstStyle/>
          <a:p>
            <a:r>
              <a:rPr lang="de-AT" dirty="0" smtClean="0"/>
              <a:t>Mag. Dr. Helene </a:t>
            </a:r>
            <a:r>
              <a:rPr lang="de-AT" dirty="0" err="1" smtClean="0"/>
              <a:t>Miklas</a:t>
            </a:r>
            <a:r>
              <a:rPr lang="de-AT" dirty="0" smtClean="0"/>
              <a:t>,</a:t>
            </a:r>
            <a:endParaRPr lang="de-AT" dirty="0"/>
          </a:p>
        </p:txBody>
      </p:sp>
    </p:spTree>
    <p:extLst>
      <p:ext uri="{BB962C8B-B14F-4D97-AF65-F5344CB8AC3E}">
        <p14:creationId xmlns:p14="http://schemas.microsoft.com/office/powerpoint/2010/main" val="2297796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200" dirty="0" smtClean="0"/>
              <a:t>Ab 1968 entsteht eine neue zweidimensionale Landkarte</a:t>
            </a:r>
            <a:endParaRPr lang="de-AT"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48" y="1772817"/>
            <a:ext cx="9130452" cy="44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9006705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1143000"/>
          </a:xfrm>
        </p:spPr>
        <p:txBody>
          <a:bodyPr>
            <a:normAutofit fontScale="90000"/>
          </a:bodyPr>
          <a:lstStyle/>
          <a:p>
            <a:r>
              <a:rPr lang="de-AT" dirty="0" smtClean="0"/>
              <a:t>Neu seit ca. 1968: x-Achse und y-Achse</a:t>
            </a:r>
            <a:endParaRPr lang="de-AT" dirty="0"/>
          </a:p>
        </p:txBody>
      </p:sp>
      <p:sp>
        <p:nvSpPr>
          <p:cNvPr id="4" name="Rechteck 3"/>
          <p:cNvSpPr/>
          <p:nvPr/>
        </p:nvSpPr>
        <p:spPr>
          <a:xfrm>
            <a:off x="1547664" y="3207172"/>
            <a:ext cx="720080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 name="Gleichschenkliges Dreieck 4"/>
          <p:cNvSpPr/>
          <p:nvPr/>
        </p:nvSpPr>
        <p:spPr>
          <a:xfrm>
            <a:off x="1547664" y="1700808"/>
            <a:ext cx="7200800"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47664" y="4139934"/>
            <a:ext cx="2376264" cy="1446550"/>
          </a:xfrm>
          <a:prstGeom prst="rect">
            <a:avLst/>
          </a:prstGeom>
          <a:noFill/>
        </p:spPr>
        <p:txBody>
          <a:bodyPr wrap="square" rtlCol="0">
            <a:spAutoFit/>
          </a:bodyPr>
          <a:lstStyle/>
          <a:p>
            <a:r>
              <a:rPr lang="de-AT" sz="4400" dirty="0" smtClean="0"/>
              <a:t>Prä-moderne</a:t>
            </a:r>
            <a:endParaRPr lang="de-AT" sz="4400" dirty="0"/>
          </a:p>
        </p:txBody>
      </p:sp>
      <p:sp>
        <p:nvSpPr>
          <p:cNvPr id="9" name="Textfeld 8"/>
          <p:cNvSpPr txBox="1"/>
          <p:nvPr/>
        </p:nvSpPr>
        <p:spPr>
          <a:xfrm>
            <a:off x="3779912" y="4160380"/>
            <a:ext cx="2664296" cy="769441"/>
          </a:xfrm>
          <a:prstGeom prst="rect">
            <a:avLst/>
          </a:prstGeom>
          <a:noFill/>
        </p:spPr>
        <p:txBody>
          <a:bodyPr wrap="square" rtlCol="0">
            <a:spAutoFit/>
          </a:bodyPr>
          <a:lstStyle/>
          <a:p>
            <a:r>
              <a:rPr lang="de-AT" sz="4400" dirty="0" smtClean="0"/>
              <a:t>Moderne</a:t>
            </a:r>
            <a:endParaRPr lang="de-AT" sz="4400" dirty="0"/>
          </a:p>
        </p:txBody>
      </p:sp>
      <p:sp>
        <p:nvSpPr>
          <p:cNvPr id="10" name="Textfeld 9"/>
          <p:cNvSpPr txBox="1"/>
          <p:nvPr/>
        </p:nvSpPr>
        <p:spPr>
          <a:xfrm>
            <a:off x="6300192" y="3819818"/>
            <a:ext cx="2448272" cy="1446550"/>
          </a:xfrm>
          <a:prstGeom prst="rect">
            <a:avLst/>
          </a:prstGeom>
          <a:noFill/>
        </p:spPr>
        <p:txBody>
          <a:bodyPr wrap="square" rtlCol="0">
            <a:spAutoFit/>
          </a:bodyPr>
          <a:lstStyle/>
          <a:p>
            <a:r>
              <a:rPr lang="de-AT" sz="4400" dirty="0" smtClean="0"/>
              <a:t>Post– </a:t>
            </a:r>
          </a:p>
          <a:p>
            <a:r>
              <a:rPr lang="de-AT" sz="4400" dirty="0" smtClean="0"/>
              <a:t>moderne</a:t>
            </a:r>
            <a:endParaRPr lang="de-AT" sz="4400" dirty="0"/>
          </a:p>
        </p:txBody>
      </p:sp>
      <p:cxnSp>
        <p:nvCxnSpPr>
          <p:cNvPr id="12" name="Gerade Verbindung 11"/>
          <p:cNvCxnSpPr/>
          <p:nvPr/>
        </p:nvCxnSpPr>
        <p:spPr>
          <a:xfrm>
            <a:off x="3131840" y="3429000"/>
            <a:ext cx="72008" cy="1421869"/>
          </a:xfrm>
          <a:prstGeom prst="line">
            <a:avLst/>
          </a:prstGeom>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11"/>
          </p:nvPr>
        </p:nvSpPr>
        <p:spPr/>
        <p:txBody>
          <a:bodyPr/>
          <a:lstStyle/>
          <a:p>
            <a:r>
              <a:rPr lang="de-AT" smtClean="0"/>
              <a:t>Mag. Dr. Helene Miklas</a:t>
            </a:r>
            <a:endParaRPr lang="de-AT"/>
          </a:p>
        </p:txBody>
      </p:sp>
      <p:sp>
        <p:nvSpPr>
          <p:cNvPr id="14" name="Pfeil nach oben 13"/>
          <p:cNvSpPr/>
          <p:nvPr/>
        </p:nvSpPr>
        <p:spPr>
          <a:xfrm>
            <a:off x="467544" y="1700808"/>
            <a:ext cx="1008112" cy="44644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Pfeil nach rechts 14"/>
          <p:cNvSpPr/>
          <p:nvPr/>
        </p:nvSpPr>
        <p:spPr>
          <a:xfrm>
            <a:off x="683568" y="5962832"/>
            <a:ext cx="79208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512729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x-Achse</a:t>
            </a:r>
            <a:endParaRPr lang="de-AT"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896699199"/>
              </p:ext>
            </p:extLst>
          </p:nvPr>
        </p:nvGraphicFramePr>
        <p:xfrm>
          <a:off x="1691679" y="4298176"/>
          <a:ext cx="6192690" cy="365760"/>
        </p:xfrm>
        <a:graphic>
          <a:graphicData uri="http://schemas.openxmlformats.org/drawingml/2006/table">
            <a:tbl>
              <a:tblPr firstRow="1" bandRow="1">
                <a:tableStyleId>{5C22544A-7EE6-4342-B048-85BDC9FD1C3A}</a:tableStyleId>
              </a:tblPr>
              <a:tblGrid>
                <a:gridCol w="2064230"/>
                <a:gridCol w="2064230"/>
                <a:gridCol w="2064230"/>
              </a:tblGrid>
              <a:tr h="227098">
                <a:tc>
                  <a:txBody>
                    <a:bodyPr/>
                    <a:lstStyle/>
                    <a:p>
                      <a:endParaRPr lang="de-AT" dirty="0"/>
                    </a:p>
                  </a:txBody>
                  <a:tcPr/>
                </a:tc>
                <a:tc>
                  <a:txBody>
                    <a:bodyPr/>
                    <a:lstStyle/>
                    <a:p>
                      <a:endParaRPr lang="de-AT"/>
                    </a:p>
                  </a:txBody>
                  <a:tcPr/>
                </a:tc>
                <a:tc>
                  <a:txBody>
                    <a:bodyPr/>
                    <a:lstStyle/>
                    <a:p>
                      <a:endParaRPr lang="de-AT" dirty="0"/>
                    </a:p>
                  </a:txBody>
                  <a:tcPr/>
                </a:tc>
              </a:tr>
            </a:tbl>
          </a:graphicData>
        </a:graphic>
      </p:graphicFrame>
      <p:sp>
        <p:nvSpPr>
          <p:cNvPr id="4" name="Rechteck 3"/>
          <p:cNvSpPr/>
          <p:nvPr/>
        </p:nvSpPr>
        <p:spPr>
          <a:xfrm>
            <a:off x="1262469" y="3264816"/>
            <a:ext cx="7386466" cy="2925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 name="Gleichschenkliges Dreieck 4"/>
          <p:cNvSpPr/>
          <p:nvPr/>
        </p:nvSpPr>
        <p:spPr>
          <a:xfrm>
            <a:off x="1355302" y="1809265"/>
            <a:ext cx="7200800"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2" name="Gerade Verbindung 11"/>
          <p:cNvCxnSpPr/>
          <p:nvPr/>
        </p:nvCxnSpPr>
        <p:spPr>
          <a:xfrm>
            <a:off x="3397695" y="3429000"/>
            <a:ext cx="0" cy="142186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1537079" y="4046408"/>
            <a:ext cx="2016224" cy="1384995"/>
          </a:xfrm>
          <a:prstGeom prst="rect">
            <a:avLst/>
          </a:prstGeom>
          <a:solidFill>
            <a:schemeClr val="bg2"/>
          </a:solidFill>
        </p:spPr>
        <p:txBody>
          <a:bodyPr wrap="square" rtlCol="0">
            <a:spAutoFit/>
          </a:bodyPr>
          <a:lstStyle/>
          <a:p>
            <a:r>
              <a:rPr lang="de-AT" sz="1400" dirty="0" smtClean="0"/>
              <a:t>Medien: Zeitungen, gebundene Bücher, Radio, TV</a:t>
            </a:r>
            <a:endParaRPr lang="de-AT" sz="1400" dirty="0"/>
          </a:p>
          <a:p>
            <a:r>
              <a:rPr lang="de-AT" sz="1400" dirty="0" smtClean="0"/>
              <a:t>Information: Die Nachricht, die betroffen macht. </a:t>
            </a:r>
            <a:endParaRPr lang="de-AT" sz="1400" dirty="0"/>
          </a:p>
        </p:txBody>
      </p:sp>
      <p:sp>
        <p:nvSpPr>
          <p:cNvPr id="11" name="Textfeld 10"/>
          <p:cNvSpPr txBox="1"/>
          <p:nvPr/>
        </p:nvSpPr>
        <p:spPr>
          <a:xfrm>
            <a:off x="3819509" y="4250572"/>
            <a:ext cx="2254425" cy="954107"/>
          </a:xfrm>
          <a:prstGeom prst="rect">
            <a:avLst/>
          </a:prstGeom>
          <a:solidFill>
            <a:schemeClr val="bg2"/>
          </a:solidFill>
        </p:spPr>
        <p:txBody>
          <a:bodyPr wrap="square" rtlCol="0">
            <a:spAutoFit/>
          </a:bodyPr>
          <a:lstStyle/>
          <a:p>
            <a:r>
              <a:rPr lang="de-AT" sz="1400" dirty="0" smtClean="0"/>
              <a:t>Papier, TV, PC, das Taschenbuch, Tagesthemen. Unterhaltsames und kritisch Reflektierendes</a:t>
            </a:r>
            <a:endParaRPr lang="de-AT" sz="1400" dirty="0"/>
          </a:p>
        </p:txBody>
      </p:sp>
      <p:sp>
        <p:nvSpPr>
          <p:cNvPr id="13" name="Textfeld 12"/>
          <p:cNvSpPr txBox="1"/>
          <p:nvPr/>
        </p:nvSpPr>
        <p:spPr>
          <a:xfrm>
            <a:off x="6444208" y="3711964"/>
            <a:ext cx="1966056" cy="2031325"/>
          </a:xfrm>
          <a:prstGeom prst="rect">
            <a:avLst/>
          </a:prstGeom>
          <a:solidFill>
            <a:schemeClr val="bg2"/>
          </a:solidFill>
        </p:spPr>
        <p:txBody>
          <a:bodyPr wrap="square" rtlCol="0">
            <a:spAutoFit/>
          </a:bodyPr>
          <a:lstStyle/>
          <a:p>
            <a:r>
              <a:rPr lang="de-AT" sz="1400" dirty="0" smtClean="0"/>
              <a:t>Internet, Handy, Smartphone, </a:t>
            </a:r>
            <a:r>
              <a:rPr lang="de-AT" sz="1400" dirty="0" err="1" smtClean="0"/>
              <a:t>Ipad</a:t>
            </a:r>
            <a:r>
              <a:rPr lang="de-AT" sz="1400" dirty="0" smtClean="0"/>
              <a:t>, </a:t>
            </a:r>
            <a:r>
              <a:rPr lang="de-AT" sz="1400" dirty="0" err="1" smtClean="0"/>
              <a:t>twitter</a:t>
            </a:r>
            <a:r>
              <a:rPr lang="de-AT" sz="1400" dirty="0" smtClean="0"/>
              <a:t>, </a:t>
            </a:r>
            <a:r>
              <a:rPr lang="de-AT" sz="1400" dirty="0" err="1" smtClean="0"/>
              <a:t>facebook</a:t>
            </a:r>
            <a:r>
              <a:rPr lang="de-AT" sz="1400" dirty="0" smtClean="0"/>
              <a:t>, kaum TV und Radio. Download und Streaming interessanter Sendungen, zur selbst bestimmten Zeit, </a:t>
            </a:r>
          </a:p>
          <a:p>
            <a:r>
              <a:rPr lang="de-AT" sz="1400" dirty="0" smtClean="0"/>
              <a:t>News </a:t>
            </a:r>
            <a:r>
              <a:rPr lang="de-AT" sz="1400" dirty="0" err="1" smtClean="0"/>
              <a:t>to</a:t>
            </a:r>
            <a:r>
              <a:rPr lang="de-AT" sz="1400" dirty="0" smtClean="0"/>
              <a:t> </a:t>
            </a:r>
            <a:r>
              <a:rPr lang="de-AT" sz="1400" dirty="0" err="1" smtClean="0"/>
              <a:t>use</a:t>
            </a:r>
            <a:endParaRPr lang="de-AT" sz="1400" dirty="0"/>
          </a:p>
        </p:txBody>
      </p:sp>
      <p:sp>
        <p:nvSpPr>
          <p:cNvPr id="7" name="Fußzeilenplatzhalter 6"/>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5925352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x-Achse</a:t>
            </a:r>
            <a:endParaRPr lang="de-AT"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768715211"/>
              </p:ext>
            </p:extLst>
          </p:nvPr>
        </p:nvGraphicFramePr>
        <p:xfrm>
          <a:off x="975318" y="4293096"/>
          <a:ext cx="6909051" cy="370840"/>
        </p:xfrm>
        <a:graphic>
          <a:graphicData uri="http://schemas.openxmlformats.org/drawingml/2006/table">
            <a:tbl>
              <a:tblPr firstRow="1" bandRow="1">
                <a:tableStyleId>{5C22544A-7EE6-4342-B048-85BDC9FD1C3A}</a:tableStyleId>
              </a:tblPr>
              <a:tblGrid>
                <a:gridCol w="2303017"/>
                <a:gridCol w="2303017"/>
                <a:gridCol w="2303017"/>
              </a:tblGrid>
              <a:tr h="370840">
                <a:tc>
                  <a:txBody>
                    <a:bodyPr/>
                    <a:lstStyle/>
                    <a:p>
                      <a:endParaRPr lang="de-AT" dirty="0"/>
                    </a:p>
                  </a:txBody>
                  <a:tcPr/>
                </a:tc>
                <a:tc>
                  <a:txBody>
                    <a:bodyPr/>
                    <a:lstStyle/>
                    <a:p>
                      <a:endParaRPr lang="de-AT"/>
                    </a:p>
                  </a:txBody>
                  <a:tcPr/>
                </a:tc>
                <a:tc>
                  <a:txBody>
                    <a:bodyPr/>
                    <a:lstStyle/>
                    <a:p>
                      <a:endParaRPr lang="de-AT" dirty="0"/>
                    </a:p>
                  </a:txBody>
                  <a:tcPr/>
                </a:tc>
              </a:tr>
            </a:tbl>
          </a:graphicData>
        </a:graphic>
      </p:graphicFrame>
      <p:sp>
        <p:nvSpPr>
          <p:cNvPr id="4" name="Rechteck 3"/>
          <p:cNvSpPr/>
          <p:nvPr/>
        </p:nvSpPr>
        <p:spPr>
          <a:xfrm>
            <a:off x="996075" y="3239682"/>
            <a:ext cx="7200800" cy="2925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 name="Gleichschenkliges Dreieck 4"/>
          <p:cNvSpPr/>
          <p:nvPr/>
        </p:nvSpPr>
        <p:spPr>
          <a:xfrm>
            <a:off x="971600" y="1772816"/>
            <a:ext cx="7200800"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115616" y="3482731"/>
            <a:ext cx="2016224" cy="307777"/>
          </a:xfrm>
          <a:prstGeom prst="rect">
            <a:avLst/>
          </a:prstGeom>
          <a:solidFill>
            <a:schemeClr val="bg2"/>
          </a:solidFill>
        </p:spPr>
        <p:txBody>
          <a:bodyPr wrap="square" rtlCol="0">
            <a:spAutoFit/>
          </a:bodyPr>
          <a:lstStyle/>
          <a:p>
            <a:r>
              <a:rPr lang="de-AT" sz="1400" dirty="0" smtClean="0"/>
              <a:t>Tradition, Hierarchie</a:t>
            </a:r>
            <a:endParaRPr lang="de-AT" sz="1400" dirty="0"/>
          </a:p>
        </p:txBody>
      </p:sp>
      <p:sp>
        <p:nvSpPr>
          <p:cNvPr id="9" name="Textfeld 8"/>
          <p:cNvSpPr txBox="1"/>
          <p:nvPr/>
        </p:nvSpPr>
        <p:spPr>
          <a:xfrm>
            <a:off x="3344686" y="3482731"/>
            <a:ext cx="2307434" cy="307777"/>
          </a:xfrm>
          <a:prstGeom prst="rect">
            <a:avLst/>
          </a:prstGeom>
          <a:solidFill>
            <a:schemeClr val="bg2"/>
          </a:solidFill>
        </p:spPr>
        <p:txBody>
          <a:bodyPr wrap="square" rtlCol="0">
            <a:spAutoFit/>
          </a:bodyPr>
          <a:lstStyle/>
          <a:p>
            <a:r>
              <a:rPr lang="de-AT" sz="1400" dirty="0" smtClean="0"/>
              <a:t>Rationalität, Konkurrenz</a:t>
            </a:r>
            <a:endParaRPr lang="de-AT" sz="1400" dirty="0"/>
          </a:p>
        </p:txBody>
      </p:sp>
      <p:sp>
        <p:nvSpPr>
          <p:cNvPr id="10" name="Textfeld 9"/>
          <p:cNvSpPr txBox="1"/>
          <p:nvPr/>
        </p:nvSpPr>
        <p:spPr>
          <a:xfrm>
            <a:off x="5943726" y="3354090"/>
            <a:ext cx="2051007" cy="954107"/>
          </a:xfrm>
          <a:prstGeom prst="rect">
            <a:avLst/>
          </a:prstGeom>
          <a:solidFill>
            <a:schemeClr val="bg2"/>
          </a:solidFill>
        </p:spPr>
        <p:txBody>
          <a:bodyPr wrap="square" rtlCol="0">
            <a:spAutoFit/>
          </a:bodyPr>
          <a:lstStyle/>
          <a:p>
            <a:r>
              <a:rPr lang="de-AT" sz="1400" dirty="0" smtClean="0"/>
              <a:t>Pluralismus. Ich-AG: Ich gehe meinen eigenen Weg und niemand kann mich dort überholen.</a:t>
            </a:r>
            <a:endParaRPr lang="de-AT" sz="1400" dirty="0"/>
          </a:p>
        </p:txBody>
      </p:sp>
      <p:cxnSp>
        <p:nvCxnSpPr>
          <p:cNvPr id="12" name="Gerade Verbindung 11"/>
          <p:cNvCxnSpPr/>
          <p:nvPr/>
        </p:nvCxnSpPr>
        <p:spPr>
          <a:xfrm>
            <a:off x="3397695" y="3429000"/>
            <a:ext cx="0" cy="142186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1052206" y="4711214"/>
            <a:ext cx="2016224" cy="1169551"/>
          </a:xfrm>
          <a:prstGeom prst="rect">
            <a:avLst/>
          </a:prstGeom>
          <a:solidFill>
            <a:schemeClr val="bg2"/>
          </a:solidFill>
        </p:spPr>
        <p:txBody>
          <a:bodyPr wrap="square" rtlCol="0">
            <a:spAutoFit/>
          </a:bodyPr>
          <a:lstStyle/>
          <a:p>
            <a:r>
              <a:rPr lang="de-AT" sz="1400" dirty="0" smtClean="0"/>
              <a:t>Es gibt nur eine Wahrheit, man kann sie genau bestimmen, Diskussionen gibt es darüber nicht</a:t>
            </a:r>
            <a:endParaRPr lang="de-AT" sz="1400" dirty="0"/>
          </a:p>
        </p:txBody>
      </p:sp>
      <p:sp>
        <p:nvSpPr>
          <p:cNvPr id="11" name="Textfeld 10"/>
          <p:cNvSpPr txBox="1"/>
          <p:nvPr/>
        </p:nvSpPr>
        <p:spPr>
          <a:xfrm>
            <a:off x="3396951" y="4744959"/>
            <a:ext cx="2254425" cy="954107"/>
          </a:xfrm>
          <a:prstGeom prst="rect">
            <a:avLst/>
          </a:prstGeom>
          <a:solidFill>
            <a:schemeClr val="bg2"/>
          </a:solidFill>
        </p:spPr>
        <p:txBody>
          <a:bodyPr wrap="square" rtlCol="0">
            <a:spAutoFit/>
          </a:bodyPr>
          <a:lstStyle/>
          <a:p>
            <a:r>
              <a:rPr lang="de-AT" sz="1400" dirty="0" smtClean="0"/>
              <a:t>Es gibt nur eine Wahrheit, aber wir kennen sie nicht. Wahrheitsansprüche ringen um die Wahrheit</a:t>
            </a:r>
            <a:endParaRPr lang="de-AT" sz="1400" dirty="0"/>
          </a:p>
        </p:txBody>
      </p:sp>
      <p:sp>
        <p:nvSpPr>
          <p:cNvPr id="13" name="Textfeld 12"/>
          <p:cNvSpPr txBox="1"/>
          <p:nvPr/>
        </p:nvSpPr>
        <p:spPr>
          <a:xfrm>
            <a:off x="5905369" y="4651975"/>
            <a:ext cx="2016224" cy="1384995"/>
          </a:xfrm>
          <a:prstGeom prst="rect">
            <a:avLst/>
          </a:prstGeom>
          <a:solidFill>
            <a:schemeClr val="bg2"/>
          </a:solidFill>
        </p:spPr>
        <p:txBody>
          <a:bodyPr wrap="square" rtlCol="0">
            <a:spAutoFit/>
          </a:bodyPr>
          <a:lstStyle/>
          <a:p>
            <a:r>
              <a:rPr lang="de-AT" sz="1400" dirty="0" smtClean="0"/>
              <a:t>Es gibt nicht nur eine Wahrheit, sondern viele. Jeder Mensch hat seine Wahrheit. Ein Ringen um </a:t>
            </a:r>
            <a:r>
              <a:rPr lang="de-AT" sz="1400" b="1" dirty="0" smtClean="0"/>
              <a:t>die </a:t>
            </a:r>
            <a:r>
              <a:rPr lang="de-AT" sz="1400" dirty="0" smtClean="0"/>
              <a:t>Wahrheit ist weder notwendig noch sinnvoll. </a:t>
            </a:r>
            <a:endParaRPr lang="de-AT" sz="1400" dirty="0"/>
          </a:p>
        </p:txBody>
      </p:sp>
      <p:sp>
        <p:nvSpPr>
          <p:cNvPr id="8" name="Fußzeilenplatzhalter 7"/>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9212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3"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Identitätssymbole in der Prämoderne, der Moderne, der Postmoderne</a:t>
            </a:r>
            <a:endParaRPr lang="de-AT" dirty="0"/>
          </a:p>
        </p:txBody>
      </p:sp>
      <p:pic>
        <p:nvPicPr>
          <p:cNvPr id="1026" name="Picture 2" descr="Bildergebnis für Net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6946" y="3773129"/>
            <a:ext cx="2528231" cy="25282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gebnis für Tra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84" y="1648700"/>
            <a:ext cx="4027194" cy="25336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dergebnis für Symbole Haus W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182326"/>
            <a:ext cx="2328546" cy="2432037"/>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r>
              <a:rPr lang="de-AT" smtClean="0"/>
              <a:t>Mag. Dr. Helene Miklas</a:t>
            </a:r>
            <a:endParaRPr lang="de-AT"/>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2624" y="192527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857" y="3154388"/>
            <a:ext cx="20478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1038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36"/>
                                        </p:tgtEl>
                                        <p:attrNameLst>
                                          <p:attrName>style.visibility</p:attrName>
                                        </p:attrNameLst>
                                      </p:cBhvr>
                                      <p:to>
                                        <p:strVal val="visible"/>
                                      </p:to>
                                    </p:set>
                                    <p:animEffect transition="in" filter="barn(inVertical)">
                                      <p:cBhvr>
                                        <p:cTn id="14" dur="500"/>
                                        <p:tgtEl>
                                          <p:spTgt spid="103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1000"/>
                                        <p:tgtEl>
                                          <p:spTgt spid="2050"/>
                                        </p:tgtEl>
                                      </p:cBhvr>
                                    </p:animEffect>
                                    <p:anim calcmode="lin" valueType="num">
                                      <p:cBhvr>
                                        <p:cTn id="34" dur="1000" fill="hold"/>
                                        <p:tgtEl>
                                          <p:spTgt spid="2050"/>
                                        </p:tgtEl>
                                        <p:attrNameLst>
                                          <p:attrName>ppt_x</p:attrName>
                                        </p:attrNameLst>
                                      </p:cBhvr>
                                      <p:tavLst>
                                        <p:tav tm="0">
                                          <p:val>
                                            <p:strVal val="#ppt_x"/>
                                          </p:val>
                                        </p:tav>
                                        <p:tav tm="100000">
                                          <p:val>
                                            <p:strVal val="#ppt_x"/>
                                          </p:val>
                                        </p:tav>
                                      </p:tavLst>
                                    </p:anim>
                                    <p:anim calcmode="lin" valueType="num">
                                      <p:cBhvr>
                                        <p:cTn id="3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sind Milieus?</a:t>
            </a:r>
            <a:endParaRPr lang="de-AT" dirty="0"/>
          </a:p>
        </p:txBody>
      </p:sp>
      <p:sp>
        <p:nvSpPr>
          <p:cNvPr id="3" name="Inhaltsplatzhalter 2"/>
          <p:cNvSpPr>
            <a:spLocks noGrp="1"/>
          </p:cNvSpPr>
          <p:nvPr>
            <p:ph idx="1"/>
          </p:nvPr>
        </p:nvSpPr>
        <p:spPr/>
        <p:txBody>
          <a:bodyPr>
            <a:normAutofit/>
          </a:bodyPr>
          <a:lstStyle/>
          <a:p>
            <a:pPr marL="0" indent="0">
              <a:buNone/>
            </a:pPr>
            <a:r>
              <a:rPr lang="de-AT" dirty="0" smtClean="0"/>
              <a:t>Milieus sind Gruppen Gleich Gesinnter (3G), </a:t>
            </a:r>
          </a:p>
          <a:p>
            <a:pPr marL="0" indent="0">
              <a:buNone/>
            </a:pPr>
            <a:r>
              <a:rPr lang="de-AT" dirty="0" smtClean="0"/>
              <a:t>Gruppen mit der gleichen Grundeinstellung, mit den gleichen Werten, mit einem ähnlichen Lebensstil, mit übereinstimmender modischen  Orientierung, ähnlichem Musikgeschmack, ähnlicher Freizeitgestaltung, mit einem gleichartigen Konsumverhalten.</a:t>
            </a:r>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874122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1718</Words>
  <Application>Microsoft Office PowerPoint</Application>
  <PresentationFormat>Bildschirmpräsentation (4:3)</PresentationFormat>
  <Paragraphs>176</Paragraphs>
  <Slides>32</Slides>
  <Notes>1</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Larissa</vt:lpstr>
      <vt:lpstr>    Individuum und Milieu - eine Wechselwirkung aus soziologischer Perspektive.    </vt:lpstr>
      <vt:lpstr>Veränderungen in der Gesellschaft Georg Neuweg, Werterziehung in unsicheren Zeiten, wissenplus 2016</vt:lpstr>
      <vt:lpstr>Klassisches Pyramidales Schichtungsmodell einer übersichtlich hierarchisierten Gesellschaft</vt:lpstr>
      <vt:lpstr>Ab 1968 entsteht eine neue zweidimensionale Landkarte</vt:lpstr>
      <vt:lpstr>Neu seit ca. 1968: x-Achse und y-Achse</vt:lpstr>
      <vt:lpstr>Die x-Achse</vt:lpstr>
      <vt:lpstr>Die x-Achse</vt:lpstr>
      <vt:lpstr>Identitätssymbole in der Prämoderne, der Moderne, der Postmoderne</vt:lpstr>
      <vt:lpstr>Was sind Milieus?</vt:lpstr>
      <vt:lpstr>Die Sinusmilieus in Österreich 2013</vt:lpstr>
      <vt:lpstr>Traditionelles Milieu 13%</vt:lpstr>
      <vt:lpstr>Konservatives Milieu 6%  </vt:lpstr>
      <vt:lpstr>Die Sinusmilieus in Österreich 2013</vt:lpstr>
      <vt:lpstr>Konsumorientierte Basis oder Prekäres Milieu 9%  </vt:lpstr>
      <vt:lpstr>Bürgerliche Mitte 15%</vt:lpstr>
      <vt:lpstr>Postmaterielles Milieu 9% (sozialökologisch in D)</vt:lpstr>
      <vt:lpstr>Die Etablierten, 9%.  </vt:lpstr>
      <vt:lpstr>Die Sinusmilieus in Österreich 2013</vt:lpstr>
      <vt:lpstr>PowerPoint-Präsentation</vt:lpstr>
      <vt:lpstr>Hedonistisches Milieu 21%</vt:lpstr>
      <vt:lpstr>PowerPoint-Präsentation</vt:lpstr>
      <vt:lpstr>Konservativ-Bürgerliches postmodernes Milieu 15%</vt:lpstr>
      <vt:lpstr>PowerPoint-Präsentation</vt:lpstr>
      <vt:lpstr>Adaptiv-pragmatisches Milieu 20%</vt:lpstr>
      <vt:lpstr>PowerPoint-Präsentation</vt:lpstr>
      <vt:lpstr>Die Performer 14 %</vt:lpstr>
      <vt:lpstr>PowerPoint-Präsentation</vt:lpstr>
      <vt:lpstr>Postmodernes, postmaterielles Milieu, 10%</vt:lpstr>
      <vt:lpstr>PowerPoint-Präsentation</vt:lpstr>
      <vt:lpstr>Digitale Individualisten 20%</vt:lpstr>
      <vt:lpstr>PowerPoint-Präsentation</vt:lpstr>
      <vt:lpstr>Literatur</vt:lpstr>
    </vt:vector>
  </TitlesOfParts>
  <Company>KPHVIE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Milieuforschung</dc:title>
  <dc:creator>helene.miklas</dc:creator>
  <cp:lastModifiedBy>helene.miklas</cp:lastModifiedBy>
  <cp:revision>173</cp:revision>
  <cp:lastPrinted>2016-10-06T00:22:58Z</cp:lastPrinted>
  <dcterms:created xsi:type="dcterms:W3CDTF">2014-03-19T13:50:13Z</dcterms:created>
  <dcterms:modified xsi:type="dcterms:W3CDTF">2017-04-26T16:32:21Z</dcterms:modified>
</cp:coreProperties>
</file>