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3" r:id="rId18"/>
    <p:sldId id="274" r:id="rId19"/>
    <p:sldId id="275" r:id="rId20"/>
    <p:sldId id="277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EB3A8-F192-440C-9F16-B133AF41A75B}" type="datetimeFigureOut">
              <a:rPr lang="de-AT" smtClean="0"/>
              <a:t>22.02.2017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D3EA-4774-400B-AE9D-4C24EAB4AC6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322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D3EA-4774-400B-AE9D-4C24EAB4AC64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937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2" name="Untertitel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B0A763-E63A-4288-AF07-54DEAB36761D}" type="datetime1">
              <a:rPr lang="de-AT" smtClean="0"/>
              <a:t>22.02.2017</a:t>
            </a:fld>
            <a:endParaRPr lang="de-AT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8AF3A5-AE66-428E-9A76-4712EAD0F58B}" type="datetime1">
              <a:rPr lang="de-AT" smtClean="0"/>
              <a:t>22.02.2017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9A7545-B18F-47FC-B824-C7BE9EC466AE}" type="datetime1">
              <a:rPr lang="de-AT" smtClean="0"/>
              <a:t>22.02.2017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63BF6D-1410-46F5-AB51-1575677AABBA}" type="datetime1">
              <a:rPr lang="de-AT" smtClean="0"/>
              <a:t>22.02.2017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00782-3A31-441B-9859-79AF0A24CE87}" type="datetime1">
              <a:rPr lang="de-AT" smtClean="0"/>
              <a:t>22.02.2017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  <p:sp>
        <p:nvSpPr>
          <p:cNvPr id="10" name="Rechtec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DB345E-E89A-4527-9310-936D74588913}" type="datetime1">
              <a:rPr lang="de-AT" smtClean="0"/>
              <a:t>22.02.2017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78EC38-BE6B-457F-870F-B6CE7DB57DD0}" type="datetime1">
              <a:rPr lang="de-AT" smtClean="0"/>
              <a:t>22.02.2017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FF191A-EF7D-4D21-9374-A79039581066}" type="datetime1">
              <a:rPr lang="de-AT" smtClean="0"/>
              <a:t>22.02.2017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F95E2F-8B5F-4113-ADA9-27A30D1D1E9C}" type="datetime1">
              <a:rPr lang="de-AT" smtClean="0"/>
              <a:t>22.02.2017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Rechtec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8147B-16E6-403A-87F9-75CBE8BB9FB1}" type="datetime1">
              <a:rPr lang="de-AT" smtClean="0"/>
              <a:t>22.02.2017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03023-E336-459E-A96B-C34138A0EF14}" type="datetime1">
              <a:rPr lang="de-AT" smtClean="0"/>
              <a:t>22.02.2017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9" name="Flussdiagramm: Proz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ssdiagramm: Proz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rei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ad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htec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04E4032-2534-43A6-AB03-0DC1413F900F}" type="datetime1">
              <a:rPr lang="de-AT" smtClean="0"/>
              <a:t>22.02.2017</a:t>
            </a:fld>
            <a:endParaRPr lang="de-AT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809D05B-FC8C-4A44-B54E-CE7B53052C8A}" type="slidenum">
              <a:rPr lang="de-AT" smtClean="0"/>
              <a:t>‹Nr.›</a:t>
            </a:fld>
            <a:endParaRPr lang="de-AT"/>
          </a:p>
        </p:txBody>
      </p:sp>
      <p:sp>
        <p:nvSpPr>
          <p:cNvPr id="15" name="Rechtec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AT" sz="4000" dirty="0" smtClean="0"/>
              <a:t/>
            </a:r>
            <a:br>
              <a:rPr lang="de-AT" sz="4000" dirty="0" smtClean="0"/>
            </a:br>
            <a:r>
              <a:rPr lang="de-AT" sz="4000" dirty="0"/>
              <a:t/>
            </a:r>
            <a:br>
              <a:rPr lang="de-AT" sz="4000" dirty="0"/>
            </a:br>
            <a:r>
              <a:rPr lang="de-AT" sz="4000" dirty="0" err="1" smtClean="0"/>
              <a:t>Always</a:t>
            </a:r>
            <a:r>
              <a:rPr lang="de-AT" sz="4000" dirty="0" smtClean="0"/>
              <a:t> </a:t>
            </a:r>
            <a:r>
              <a:rPr lang="de-AT" sz="4000" dirty="0" err="1"/>
              <a:t>and</a:t>
            </a:r>
            <a:r>
              <a:rPr lang="de-AT" sz="4000" dirty="0"/>
              <a:t> </a:t>
            </a:r>
            <a:r>
              <a:rPr lang="de-AT" sz="4000" dirty="0" err="1"/>
              <a:t>Forever</a:t>
            </a:r>
            <a:r>
              <a:rPr lang="de-AT" sz="4000" dirty="0"/>
              <a:t> – </a:t>
            </a:r>
            <a:r>
              <a:rPr lang="de-AT" sz="4000" dirty="0" err="1"/>
              <a:t>working</a:t>
            </a:r>
            <a:r>
              <a:rPr lang="de-AT" sz="4000" dirty="0"/>
              <a:t> </a:t>
            </a:r>
            <a:r>
              <a:rPr lang="de-AT" sz="4000" dirty="0" err="1"/>
              <a:t>with</a:t>
            </a:r>
            <a:r>
              <a:rPr lang="de-AT" sz="4000" dirty="0"/>
              <a:t> </a:t>
            </a:r>
            <a:r>
              <a:rPr lang="de-AT" sz="4000" dirty="0" err="1"/>
              <a:t>children's</a:t>
            </a:r>
            <a:r>
              <a:rPr lang="de-AT" sz="4000" dirty="0"/>
              <a:t> </a:t>
            </a:r>
            <a:r>
              <a:rPr lang="de-AT" sz="4000" dirty="0" err="1"/>
              <a:t>books</a:t>
            </a:r>
            <a:r>
              <a:rPr lang="de-AT" sz="4000" dirty="0"/>
              <a:t> </a:t>
            </a:r>
            <a:r>
              <a:rPr lang="de-AT" sz="4000" dirty="0" err="1"/>
              <a:t>about</a:t>
            </a:r>
            <a:r>
              <a:rPr lang="de-AT" sz="4000" dirty="0"/>
              <a:t> </a:t>
            </a:r>
            <a:r>
              <a:rPr lang="de-AT" sz="4000" dirty="0" err="1"/>
              <a:t>death</a:t>
            </a:r>
            <a:r>
              <a:rPr lang="de-AT" sz="4000" dirty="0"/>
              <a:t> </a:t>
            </a:r>
            <a:r>
              <a:rPr lang="de-AT" sz="4000" dirty="0" err="1"/>
              <a:t>and</a:t>
            </a:r>
            <a:r>
              <a:rPr lang="de-AT" sz="4000" dirty="0"/>
              <a:t> </a:t>
            </a:r>
            <a:r>
              <a:rPr lang="de-AT" sz="4000" dirty="0" err="1" smtClean="0"/>
              <a:t>dying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7088832" cy="1296144"/>
          </a:xfrm>
        </p:spPr>
        <p:txBody>
          <a:bodyPr>
            <a:normAutofit lnSpcReduction="10000"/>
          </a:bodyPr>
          <a:lstStyle/>
          <a:p>
            <a:r>
              <a:rPr lang="de-AT" dirty="0"/>
              <a:t>Wohin gehe ich? </a:t>
            </a:r>
            <a:endParaRPr lang="de-AT" dirty="0" smtClean="0"/>
          </a:p>
          <a:p>
            <a:r>
              <a:rPr lang="de-AT" dirty="0" smtClean="0"/>
              <a:t>Sterben </a:t>
            </a:r>
            <a:r>
              <a:rPr lang="de-AT" dirty="0"/>
              <a:t>und Tod </a:t>
            </a:r>
            <a:endParaRPr lang="de-AT" dirty="0" smtClean="0"/>
          </a:p>
          <a:p>
            <a:r>
              <a:rPr lang="de-AT" dirty="0" smtClean="0"/>
              <a:t>mit </a:t>
            </a:r>
            <a:r>
              <a:rPr lang="de-AT" dirty="0"/>
              <a:t>Kinderbüchern erarbeiten</a:t>
            </a:r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5" name="Picture 2" descr="C:\Users\helene.miklas\Documents\Unterricht Helene\Sterben und Tod\Ent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40868"/>
            <a:ext cx="2844214" cy="35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6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56872" cy="1570186"/>
          </a:xfrm>
        </p:spPr>
        <p:txBody>
          <a:bodyPr>
            <a:noAutofit/>
          </a:bodyPr>
          <a:lstStyle/>
          <a:p>
            <a:r>
              <a:rPr lang="de-AT" sz="3400" dirty="0" smtClean="0"/>
              <a:t>Kriterium III: </a:t>
            </a:r>
            <a:r>
              <a:rPr lang="de-AT" sz="3400" b="1" dirty="0" smtClean="0">
                <a:effectLst/>
              </a:rPr>
              <a:t> </a:t>
            </a:r>
            <a:r>
              <a:rPr lang="de-AT" sz="3400" b="1" dirty="0">
                <a:effectLst/>
              </a:rPr>
              <a:t>Veranschaulichungsgrad von </a:t>
            </a:r>
            <a:r>
              <a:rPr lang="de-AT" sz="3400" b="1" dirty="0" smtClean="0">
                <a:effectLst/>
              </a:rPr>
              <a:t>Stimmungswerten – Illustration </a:t>
            </a:r>
            <a:r>
              <a:rPr lang="de-AT" sz="3400" b="1" dirty="0" err="1" smtClean="0">
                <a:effectLst/>
              </a:rPr>
              <a:t>of</a:t>
            </a:r>
            <a:r>
              <a:rPr lang="de-AT" sz="3400" b="1" dirty="0" smtClean="0">
                <a:effectLst/>
              </a:rPr>
              <a:t> </a:t>
            </a:r>
            <a:r>
              <a:rPr lang="de-AT" sz="3400" b="1" dirty="0" err="1" smtClean="0">
                <a:effectLst/>
              </a:rPr>
              <a:t>atmosphere</a:t>
            </a:r>
            <a:r>
              <a:rPr lang="de-AT" sz="3400" b="1" dirty="0" smtClean="0">
                <a:effectLst/>
              </a:rPr>
              <a:t> </a:t>
            </a:r>
            <a:r>
              <a:rPr lang="de-AT" sz="3400" b="1" dirty="0" err="1" smtClean="0">
                <a:effectLst/>
              </a:rPr>
              <a:t>and</a:t>
            </a:r>
            <a:r>
              <a:rPr lang="de-AT" sz="3400" b="1" dirty="0" smtClean="0">
                <a:effectLst/>
              </a:rPr>
              <a:t> </a:t>
            </a:r>
            <a:r>
              <a:rPr lang="de-AT" sz="3400" b="1" dirty="0" err="1" smtClean="0">
                <a:effectLst/>
              </a:rPr>
              <a:t>emotions</a:t>
            </a:r>
            <a:endParaRPr lang="de-AT" sz="3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76864" cy="4176464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Auf welche Weise vermitteln Charaktere Emotionen bzw. Stimmungen mit ihrer Mimik und Gestik?</a:t>
            </a:r>
          </a:p>
          <a:p>
            <a:r>
              <a:rPr lang="de-AT" i="1" dirty="0" err="1"/>
              <a:t>How</a:t>
            </a:r>
            <a:r>
              <a:rPr lang="de-AT" i="1" dirty="0"/>
              <a:t> do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various</a:t>
            </a:r>
            <a:r>
              <a:rPr lang="de-AT" i="1" dirty="0"/>
              <a:t> </a:t>
            </a:r>
            <a:r>
              <a:rPr lang="de-AT" i="1" dirty="0" err="1"/>
              <a:t>persons</a:t>
            </a:r>
            <a:r>
              <a:rPr lang="de-AT" i="1" dirty="0"/>
              <a:t> </a:t>
            </a:r>
            <a:r>
              <a:rPr lang="de-AT" i="1" dirty="0" err="1"/>
              <a:t>commit</a:t>
            </a:r>
            <a:r>
              <a:rPr lang="de-AT" i="1" dirty="0"/>
              <a:t> </a:t>
            </a:r>
            <a:r>
              <a:rPr lang="de-AT" i="1" dirty="0" err="1"/>
              <a:t>themselves</a:t>
            </a:r>
            <a:r>
              <a:rPr lang="de-AT" i="1" dirty="0"/>
              <a:t> </a:t>
            </a:r>
            <a:r>
              <a:rPr lang="de-AT" i="1" dirty="0" err="1"/>
              <a:t>to</a:t>
            </a:r>
            <a:r>
              <a:rPr lang="de-AT" i="1" dirty="0"/>
              <a:t> </a:t>
            </a:r>
            <a:r>
              <a:rPr lang="de-AT" i="1" dirty="0" err="1"/>
              <a:t>their</a:t>
            </a:r>
            <a:r>
              <a:rPr lang="de-AT" i="1" dirty="0"/>
              <a:t> </a:t>
            </a:r>
            <a:r>
              <a:rPr lang="de-AT" i="1" dirty="0" err="1"/>
              <a:t>emotions</a:t>
            </a:r>
            <a:r>
              <a:rPr lang="de-AT" i="1" dirty="0"/>
              <a:t> </a:t>
            </a:r>
            <a:r>
              <a:rPr lang="de-AT" i="1" dirty="0" err="1"/>
              <a:t>with</a:t>
            </a:r>
            <a:r>
              <a:rPr lang="de-AT" i="1" dirty="0"/>
              <a:t> </a:t>
            </a:r>
            <a:r>
              <a:rPr lang="de-AT" i="1" dirty="0" err="1"/>
              <a:t>their</a:t>
            </a:r>
            <a:r>
              <a:rPr lang="de-AT" i="1" dirty="0"/>
              <a:t> </a:t>
            </a:r>
            <a:r>
              <a:rPr lang="de-AT" i="1" dirty="0" err="1"/>
              <a:t>facial</a:t>
            </a:r>
            <a:r>
              <a:rPr lang="de-AT" i="1" dirty="0"/>
              <a:t> </a:t>
            </a:r>
            <a:r>
              <a:rPr lang="de-AT" i="1" dirty="0" err="1"/>
              <a:t>expressions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with</a:t>
            </a:r>
            <a:r>
              <a:rPr lang="de-AT" i="1" dirty="0"/>
              <a:t> </a:t>
            </a:r>
            <a:r>
              <a:rPr lang="de-AT" i="1" dirty="0" err="1"/>
              <a:t>their</a:t>
            </a:r>
            <a:r>
              <a:rPr lang="de-AT" i="1" dirty="0"/>
              <a:t> </a:t>
            </a:r>
            <a:r>
              <a:rPr lang="de-AT" i="1" dirty="0" err="1"/>
              <a:t>gestures</a:t>
            </a:r>
            <a:r>
              <a:rPr lang="de-AT" i="1" dirty="0"/>
              <a:t>?</a:t>
            </a:r>
          </a:p>
          <a:p>
            <a:r>
              <a:rPr lang="de-AT" dirty="0"/>
              <a:t>Inwiefern können verschiedene Identifikationsmöglichkeiten geboten werden?</a:t>
            </a:r>
          </a:p>
          <a:p>
            <a:r>
              <a:rPr lang="de-AT" i="1" dirty="0" err="1"/>
              <a:t>To</a:t>
            </a:r>
            <a:r>
              <a:rPr lang="de-AT" i="1" dirty="0"/>
              <a:t> </a:t>
            </a:r>
            <a:r>
              <a:rPr lang="de-AT" i="1" dirty="0" err="1"/>
              <a:t>what</a:t>
            </a:r>
            <a:r>
              <a:rPr lang="de-AT" i="1" dirty="0"/>
              <a:t> </a:t>
            </a:r>
            <a:r>
              <a:rPr lang="de-AT" i="1" dirty="0" err="1"/>
              <a:t>extent</a:t>
            </a:r>
            <a:r>
              <a:rPr lang="de-AT" i="1" dirty="0"/>
              <a:t> </a:t>
            </a:r>
            <a:r>
              <a:rPr lang="de-AT" i="1" dirty="0" err="1" smtClean="0"/>
              <a:t>are</a:t>
            </a:r>
            <a:r>
              <a:rPr lang="de-AT" i="1" dirty="0" smtClean="0"/>
              <a:t> </a:t>
            </a:r>
            <a:r>
              <a:rPr lang="de-AT" i="1" dirty="0" err="1" smtClean="0"/>
              <a:t>the</a:t>
            </a:r>
            <a:r>
              <a:rPr lang="de-AT" i="1" dirty="0" smtClean="0"/>
              <a:t> </a:t>
            </a:r>
            <a:r>
              <a:rPr lang="de-AT" i="1" dirty="0" err="1" smtClean="0"/>
              <a:t>persons</a:t>
            </a:r>
            <a:r>
              <a:rPr lang="de-AT" i="1" dirty="0" smtClean="0"/>
              <a:t> in </a:t>
            </a:r>
            <a:r>
              <a:rPr lang="de-AT" i="1" dirty="0" err="1" smtClean="0"/>
              <a:t>the</a:t>
            </a:r>
            <a:r>
              <a:rPr lang="de-AT" i="1" dirty="0" smtClean="0"/>
              <a:t> </a:t>
            </a:r>
            <a:r>
              <a:rPr lang="de-AT" i="1" dirty="0" err="1" smtClean="0"/>
              <a:t>book</a:t>
            </a:r>
            <a:r>
              <a:rPr lang="de-AT" i="1" dirty="0" smtClean="0"/>
              <a:t> </a:t>
            </a:r>
            <a:r>
              <a:rPr lang="de-AT" i="1" dirty="0" err="1" smtClean="0"/>
              <a:t>identification</a:t>
            </a:r>
            <a:r>
              <a:rPr lang="de-AT" i="1" dirty="0" smtClean="0"/>
              <a:t> </a:t>
            </a:r>
            <a:r>
              <a:rPr lang="de-AT" i="1" dirty="0" err="1" smtClean="0"/>
              <a:t>models</a:t>
            </a:r>
            <a:r>
              <a:rPr lang="de-AT" i="1" dirty="0" smtClean="0"/>
              <a:t> </a:t>
            </a:r>
            <a:r>
              <a:rPr lang="de-AT" i="1" dirty="0" err="1" smtClean="0"/>
              <a:t>for</a:t>
            </a:r>
            <a:r>
              <a:rPr lang="de-AT" i="1" dirty="0" smtClean="0"/>
              <a:t> </a:t>
            </a:r>
            <a:r>
              <a:rPr lang="de-AT" i="1" dirty="0" err="1" smtClean="0"/>
              <a:t>the</a:t>
            </a:r>
            <a:r>
              <a:rPr lang="de-AT" i="1" dirty="0" smtClean="0"/>
              <a:t> </a:t>
            </a:r>
            <a:r>
              <a:rPr lang="de-AT" i="1" dirty="0" err="1" smtClean="0"/>
              <a:t>children</a:t>
            </a:r>
            <a:r>
              <a:rPr lang="de-AT" i="1" dirty="0" smtClean="0"/>
              <a:t>?</a:t>
            </a:r>
            <a:endParaRPr lang="de-AT" i="1" dirty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652120" y="6356807"/>
            <a:ext cx="2895600" cy="476250"/>
          </a:xfrm>
        </p:spPr>
        <p:txBody>
          <a:bodyPr/>
          <a:lstStyle/>
          <a:p>
            <a:r>
              <a:rPr lang="en-US" dirty="0" smtClean="0"/>
              <a:t>Children's book - Nurture for children's Theology - Salzburg 22.2.2017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6314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3" name="Picture 2" descr="C:\Users\helene.miklas\Documents\Unterricht Helene\Sterben und Tod\Ente  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421130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84784"/>
            <a:ext cx="29241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84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920880" cy="1426170"/>
          </a:xfrm>
        </p:spPr>
        <p:txBody>
          <a:bodyPr>
            <a:noAutofit/>
          </a:bodyPr>
          <a:lstStyle/>
          <a:p>
            <a:r>
              <a:rPr lang="de-AT" sz="3200" dirty="0" smtClean="0"/>
              <a:t>Kriterium IV: Plausibilität von Lösungsstrategien-</a:t>
            </a:r>
            <a:r>
              <a:rPr lang="de-AT" sz="3200" dirty="0" err="1" smtClean="0"/>
              <a:t>plausibility</a:t>
            </a:r>
            <a:r>
              <a:rPr lang="de-AT" sz="3200" dirty="0" smtClean="0"/>
              <a:t> </a:t>
            </a:r>
            <a:r>
              <a:rPr lang="de-AT" sz="3200" dirty="0" err="1" smtClean="0"/>
              <a:t>of</a:t>
            </a:r>
            <a:r>
              <a:rPr lang="de-AT" sz="3200" dirty="0" smtClean="0"/>
              <a:t> </a:t>
            </a:r>
            <a:r>
              <a:rPr lang="de-AT" sz="3200" dirty="0" err="1" smtClean="0"/>
              <a:t>coping</a:t>
            </a:r>
            <a:r>
              <a:rPr lang="de-AT" sz="3200" dirty="0" smtClean="0"/>
              <a:t> </a:t>
            </a:r>
            <a:r>
              <a:rPr lang="de-AT" sz="3200" dirty="0" err="1" smtClean="0"/>
              <a:t>strategies</a:t>
            </a:r>
            <a:endParaRPr lang="de-AT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1700808"/>
            <a:ext cx="7962088" cy="4896544"/>
          </a:xfrm>
        </p:spPr>
        <p:txBody>
          <a:bodyPr>
            <a:normAutofit fontScale="77500" lnSpcReduction="20000"/>
          </a:bodyPr>
          <a:lstStyle/>
          <a:p>
            <a:r>
              <a:rPr lang="de-AT" dirty="0"/>
              <a:t>Welche Bewältigungsstrategien werden aufgezeigt? </a:t>
            </a:r>
          </a:p>
          <a:p>
            <a:r>
              <a:rPr lang="de-AT" i="1" dirty="0" err="1" smtClean="0"/>
              <a:t>Which</a:t>
            </a:r>
            <a:r>
              <a:rPr lang="de-AT" i="1" dirty="0" smtClean="0"/>
              <a:t> </a:t>
            </a:r>
            <a:r>
              <a:rPr lang="de-AT" i="1" dirty="0" err="1"/>
              <a:t>kind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coping</a:t>
            </a:r>
            <a:r>
              <a:rPr lang="de-AT" i="1" dirty="0"/>
              <a:t> </a:t>
            </a:r>
            <a:r>
              <a:rPr lang="de-AT" i="1" dirty="0" err="1"/>
              <a:t>strategies</a:t>
            </a:r>
            <a:r>
              <a:rPr lang="de-AT" i="1" dirty="0"/>
              <a:t> </a:t>
            </a:r>
            <a:r>
              <a:rPr lang="de-AT" i="1" dirty="0" err="1"/>
              <a:t>are</a:t>
            </a:r>
            <a:r>
              <a:rPr lang="de-AT" i="1" dirty="0"/>
              <a:t> </a:t>
            </a:r>
            <a:r>
              <a:rPr lang="de-AT" i="1" dirty="0" err="1"/>
              <a:t>being</a:t>
            </a:r>
            <a:r>
              <a:rPr lang="de-AT" i="1" dirty="0"/>
              <a:t> </a:t>
            </a:r>
            <a:r>
              <a:rPr lang="de-AT" i="1" dirty="0" err="1"/>
              <a:t>offered</a:t>
            </a:r>
            <a:r>
              <a:rPr lang="de-AT" i="1" dirty="0"/>
              <a:t>/</a:t>
            </a:r>
            <a:r>
              <a:rPr lang="de-AT" i="1" dirty="0" err="1"/>
              <a:t>shown</a:t>
            </a:r>
            <a:r>
              <a:rPr lang="de-AT" i="1" dirty="0"/>
              <a:t>?</a:t>
            </a:r>
          </a:p>
          <a:p>
            <a:r>
              <a:rPr lang="de-AT" dirty="0"/>
              <a:t>Welche Lösungsansätze werden Kindern angeboten?</a:t>
            </a:r>
          </a:p>
          <a:p>
            <a:r>
              <a:rPr lang="de-AT" i="1" dirty="0" err="1"/>
              <a:t>Which</a:t>
            </a:r>
            <a:r>
              <a:rPr lang="de-AT" i="1" dirty="0"/>
              <a:t> </a:t>
            </a:r>
            <a:r>
              <a:rPr lang="de-AT" i="1" dirty="0" smtClean="0"/>
              <a:t>problem-</a:t>
            </a:r>
            <a:r>
              <a:rPr lang="de-AT" i="1" dirty="0" err="1" smtClean="0"/>
              <a:t>solving</a:t>
            </a:r>
            <a:r>
              <a:rPr lang="de-AT" i="1" dirty="0" smtClean="0"/>
              <a:t> </a:t>
            </a:r>
            <a:r>
              <a:rPr lang="de-AT" i="1" dirty="0" err="1" smtClean="0"/>
              <a:t>approaches</a:t>
            </a:r>
            <a:r>
              <a:rPr lang="de-AT" i="1" dirty="0" smtClean="0"/>
              <a:t> </a:t>
            </a:r>
            <a:r>
              <a:rPr lang="de-AT" i="1" dirty="0" err="1"/>
              <a:t>are</a:t>
            </a:r>
            <a:r>
              <a:rPr lang="de-AT" i="1" dirty="0"/>
              <a:t> </a:t>
            </a:r>
            <a:r>
              <a:rPr lang="de-AT" i="1" dirty="0" err="1"/>
              <a:t>being</a:t>
            </a:r>
            <a:r>
              <a:rPr lang="de-AT" i="1" dirty="0"/>
              <a:t> </a:t>
            </a:r>
            <a:r>
              <a:rPr lang="de-AT" i="1" dirty="0" err="1"/>
              <a:t>offered</a:t>
            </a:r>
            <a:r>
              <a:rPr lang="de-AT" i="1" dirty="0"/>
              <a:t> </a:t>
            </a:r>
            <a:r>
              <a:rPr lang="de-AT" i="1" dirty="0" err="1"/>
              <a:t>to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children</a:t>
            </a:r>
            <a:r>
              <a:rPr lang="de-AT" i="1" dirty="0"/>
              <a:t>?</a:t>
            </a:r>
          </a:p>
          <a:p>
            <a:r>
              <a:rPr lang="de-AT" dirty="0"/>
              <a:t>Sind die Verarbeitungsstrategien für Kinder nachvollziehbar?</a:t>
            </a:r>
          </a:p>
          <a:p>
            <a:r>
              <a:rPr lang="de-AT" i="1" dirty="0" err="1"/>
              <a:t>Is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way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coping</a:t>
            </a:r>
            <a:r>
              <a:rPr lang="de-AT" i="1" dirty="0"/>
              <a:t> </a:t>
            </a:r>
            <a:r>
              <a:rPr lang="de-AT" i="1" dirty="0" err="1"/>
              <a:t>with</a:t>
            </a:r>
            <a:r>
              <a:rPr lang="de-AT" i="1" dirty="0"/>
              <a:t> </a:t>
            </a:r>
            <a:r>
              <a:rPr lang="de-AT" i="1" dirty="0" err="1"/>
              <a:t>death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dying</a:t>
            </a:r>
            <a:r>
              <a:rPr lang="de-AT" i="1" dirty="0"/>
              <a:t>  </a:t>
            </a:r>
            <a:r>
              <a:rPr lang="de-AT" i="1" dirty="0" err="1"/>
              <a:t>easily</a:t>
            </a:r>
            <a:r>
              <a:rPr lang="de-AT" i="1" dirty="0"/>
              <a:t> </a:t>
            </a:r>
            <a:r>
              <a:rPr lang="de-AT" i="1" dirty="0" err="1"/>
              <a:t>comprehensible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plausible </a:t>
            </a:r>
            <a:r>
              <a:rPr lang="de-AT" i="1" dirty="0" err="1"/>
              <a:t>for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children</a:t>
            </a:r>
            <a:r>
              <a:rPr lang="de-AT" i="1" dirty="0"/>
              <a:t>?</a:t>
            </a:r>
          </a:p>
          <a:p>
            <a:r>
              <a:rPr lang="de-AT" dirty="0" smtClean="0"/>
              <a:t>Kommt der symbolisch-modellhafter Charakter deutlich zur Geltung?</a:t>
            </a:r>
            <a:endParaRPr lang="de-AT" dirty="0"/>
          </a:p>
          <a:p>
            <a:r>
              <a:rPr lang="de-AT" i="1" dirty="0" err="1"/>
              <a:t>Is</a:t>
            </a:r>
            <a:r>
              <a:rPr lang="de-AT" i="1" dirty="0"/>
              <a:t> </a:t>
            </a:r>
            <a:r>
              <a:rPr lang="de-AT" i="1" dirty="0" err="1"/>
              <a:t>it</a:t>
            </a:r>
            <a:r>
              <a:rPr lang="de-AT" i="1" dirty="0"/>
              <a:t> </a:t>
            </a:r>
            <a:r>
              <a:rPr lang="de-AT" i="1" dirty="0" err="1"/>
              <a:t>clear</a:t>
            </a:r>
            <a:r>
              <a:rPr lang="de-AT" i="1" dirty="0"/>
              <a:t> </a:t>
            </a:r>
            <a:r>
              <a:rPr lang="de-AT" i="1" dirty="0" err="1"/>
              <a:t>that</a:t>
            </a:r>
            <a:r>
              <a:rPr lang="de-AT" i="1" dirty="0"/>
              <a:t> </a:t>
            </a:r>
            <a:r>
              <a:rPr lang="de-AT" i="1" dirty="0" err="1"/>
              <a:t>this</a:t>
            </a:r>
            <a:r>
              <a:rPr lang="de-AT" i="1" dirty="0"/>
              <a:t> </a:t>
            </a:r>
            <a:r>
              <a:rPr lang="de-AT" i="1" dirty="0" err="1"/>
              <a:t>is</a:t>
            </a:r>
            <a:r>
              <a:rPr lang="de-AT" i="1" dirty="0"/>
              <a:t> not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only</a:t>
            </a:r>
            <a:r>
              <a:rPr lang="de-AT" i="1" dirty="0"/>
              <a:t> </a:t>
            </a:r>
            <a:r>
              <a:rPr lang="de-AT" i="1" dirty="0" err="1"/>
              <a:t>solution</a:t>
            </a:r>
            <a:r>
              <a:rPr lang="de-AT" i="1" dirty="0"/>
              <a:t> but </a:t>
            </a:r>
            <a:r>
              <a:rPr lang="de-AT" i="1" dirty="0" err="1" smtClean="0"/>
              <a:t>one</a:t>
            </a:r>
            <a:r>
              <a:rPr lang="de-AT" i="1" dirty="0" smtClean="0"/>
              <a:t> </a:t>
            </a:r>
            <a:r>
              <a:rPr lang="de-AT" i="1" dirty="0" err="1" smtClean="0"/>
              <a:t>of</a:t>
            </a:r>
            <a:r>
              <a:rPr lang="de-AT" i="1" dirty="0" smtClean="0"/>
              <a:t> </a:t>
            </a:r>
            <a:r>
              <a:rPr lang="de-AT" i="1" dirty="0" err="1" smtClean="0"/>
              <a:t>many</a:t>
            </a:r>
            <a:r>
              <a:rPr lang="de-AT" i="1" dirty="0" smtClean="0"/>
              <a:t>?</a:t>
            </a:r>
            <a:endParaRPr lang="de-AT" i="1" dirty="0"/>
          </a:p>
          <a:p>
            <a:pPr marL="82296" indent="0">
              <a:buNone/>
            </a:pP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514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3744416" cy="29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3842372" cy="27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elene.miklas\Documents\Unterricht Helene\Sterben und Tod\Ente 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580656" cy="467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598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570186"/>
          </a:xfrm>
        </p:spPr>
        <p:txBody>
          <a:bodyPr>
            <a:noAutofit/>
          </a:bodyPr>
          <a:lstStyle/>
          <a:p>
            <a:r>
              <a:rPr lang="de-AT" sz="2800" b="1" dirty="0" smtClean="0"/>
              <a:t>Kriterium V: </a:t>
            </a:r>
            <a:r>
              <a:rPr lang="de-AT" sz="2800" b="1" dirty="0">
                <a:effectLst/>
              </a:rPr>
              <a:t> Tragfähigkeit von </a:t>
            </a:r>
            <a:r>
              <a:rPr lang="de-AT" sz="2800" b="1" dirty="0" err="1" smtClean="0">
                <a:effectLst/>
              </a:rPr>
              <a:t>Konsolationselementen</a:t>
            </a:r>
            <a:r>
              <a:rPr lang="de-AT" sz="2800" b="1" dirty="0" smtClean="0">
                <a:effectLst/>
              </a:rPr>
              <a:t> – </a:t>
            </a:r>
            <a:r>
              <a:rPr lang="de-AT" sz="2800" b="1" dirty="0" err="1" smtClean="0">
                <a:effectLst/>
              </a:rPr>
              <a:t>Sustainability</a:t>
            </a:r>
            <a:r>
              <a:rPr lang="de-AT" sz="2800" b="1" dirty="0" smtClean="0">
                <a:effectLst/>
              </a:rPr>
              <a:t> </a:t>
            </a:r>
            <a:r>
              <a:rPr lang="de-AT" sz="2800" b="1" dirty="0" err="1" smtClean="0">
                <a:effectLst/>
              </a:rPr>
              <a:t>of</a:t>
            </a:r>
            <a:r>
              <a:rPr lang="de-AT" sz="2800" b="1" dirty="0" smtClean="0">
                <a:effectLst/>
              </a:rPr>
              <a:t> </a:t>
            </a:r>
            <a:r>
              <a:rPr lang="de-AT" sz="2800" b="1" dirty="0" err="1" smtClean="0">
                <a:effectLst/>
              </a:rPr>
              <a:t>consolation</a:t>
            </a:r>
            <a:r>
              <a:rPr lang="de-AT" sz="2800" b="1" dirty="0" smtClean="0">
                <a:effectLst/>
              </a:rPr>
              <a:t> </a:t>
            </a:r>
            <a:r>
              <a:rPr lang="de-AT" sz="2800" b="1" dirty="0" err="1" smtClean="0">
                <a:effectLst/>
              </a:rPr>
              <a:t>elements</a:t>
            </a:r>
            <a:endParaRPr lang="de-AT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5608" y="2276872"/>
            <a:ext cx="7498080" cy="3971528"/>
          </a:xfrm>
        </p:spPr>
        <p:txBody>
          <a:bodyPr>
            <a:normAutofit fontScale="85000" lnSpcReduction="20000"/>
          </a:bodyPr>
          <a:lstStyle/>
          <a:p>
            <a:r>
              <a:rPr lang="de-AT" dirty="0"/>
              <a:t>Wird angesichts des Schreckens und der Verunsicherung, die durch Sterben und Tod ausgelöst </a:t>
            </a:r>
            <a:r>
              <a:rPr lang="de-AT" dirty="0" smtClean="0"/>
              <a:t>werden, </a:t>
            </a:r>
            <a:r>
              <a:rPr lang="de-AT" dirty="0"/>
              <a:t>genügend Tröstliches zum Ausdruck gebracht?</a:t>
            </a:r>
          </a:p>
          <a:p>
            <a:r>
              <a:rPr lang="de-AT" i="1" dirty="0"/>
              <a:t>Are </a:t>
            </a:r>
            <a:r>
              <a:rPr lang="de-AT" i="1" dirty="0" err="1"/>
              <a:t>there</a:t>
            </a:r>
            <a:r>
              <a:rPr lang="de-AT" i="1" dirty="0"/>
              <a:t> </a:t>
            </a:r>
            <a:r>
              <a:rPr lang="de-AT" i="1" dirty="0" err="1"/>
              <a:t>sufficient</a:t>
            </a:r>
            <a:r>
              <a:rPr lang="de-AT" i="1" dirty="0"/>
              <a:t> </a:t>
            </a:r>
            <a:r>
              <a:rPr lang="de-AT" i="1" dirty="0" err="1"/>
              <a:t>comforting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consoling</a:t>
            </a:r>
            <a:r>
              <a:rPr lang="de-AT" i="1" dirty="0"/>
              <a:t> </a:t>
            </a:r>
            <a:r>
              <a:rPr lang="de-AT" i="1" dirty="0" err="1"/>
              <a:t>elements</a:t>
            </a:r>
            <a:r>
              <a:rPr lang="de-AT" i="1" dirty="0"/>
              <a:t> </a:t>
            </a:r>
            <a:r>
              <a:rPr lang="de-AT" i="1" dirty="0" err="1"/>
              <a:t>shown</a:t>
            </a:r>
            <a:r>
              <a:rPr lang="de-AT" i="1" dirty="0"/>
              <a:t> in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book</a:t>
            </a:r>
            <a:r>
              <a:rPr lang="de-AT" i="1" dirty="0"/>
              <a:t> on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sometimes</a:t>
            </a:r>
            <a:r>
              <a:rPr lang="de-AT" i="1" dirty="0"/>
              <a:t> </a:t>
            </a:r>
            <a:r>
              <a:rPr lang="de-AT" i="1" dirty="0" err="1"/>
              <a:t>terrifying</a:t>
            </a:r>
            <a:r>
              <a:rPr lang="de-AT" i="1" dirty="0"/>
              <a:t> </a:t>
            </a:r>
            <a:r>
              <a:rPr lang="de-AT" i="1" dirty="0" err="1"/>
              <a:t>reality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dying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death</a:t>
            </a:r>
            <a:r>
              <a:rPr lang="de-AT" i="1" dirty="0"/>
              <a:t>?</a:t>
            </a:r>
          </a:p>
          <a:p>
            <a:r>
              <a:rPr lang="de-AT" dirty="0"/>
              <a:t>Können die einzelnen Trost- und Hoffnungselemente auch auf Dauer überzeugen?</a:t>
            </a:r>
          </a:p>
          <a:p>
            <a:r>
              <a:rPr lang="de-AT" i="1" dirty="0"/>
              <a:t>Are </a:t>
            </a:r>
            <a:r>
              <a:rPr lang="de-AT" i="1" dirty="0" err="1"/>
              <a:t>these</a:t>
            </a:r>
            <a:r>
              <a:rPr lang="de-AT" i="1" dirty="0"/>
              <a:t> </a:t>
            </a:r>
            <a:r>
              <a:rPr lang="de-AT" i="1" dirty="0" err="1"/>
              <a:t>comforting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consoling</a:t>
            </a:r>
            <a:r>
              <a:rPr lang="de-AT" i="1" dirty="0"/>
              <a:t> </a:t>
            </a:r>
            <a:r>
              <a:rPr lang="de-AT" i="1" dirty="0" err="1"/>
              <a:t>elements</a:t>
            </a:r>
            <a:r>
              <a:rPr lang="de-AT" i="1" dirty="0"/>
              <a:t> </a:t>
            </a:r>
            <a:r>
              <a:rPr lang="de-AT" i="1" dirty="0" err="1"/>
              <a:t>viable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stable</a:t>
            </a:r>
            <a:r>
              <a:rPr lang="de-AT" i="1" dirty="0"/>
              <a:t> </a:t>
            </a:r>
            <a:r>
              <a:rPr lang="de-AT" i="1" dirty="0" err="1"/>
              <a:t>for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 smtClean="0"/>
              <a:t>children‘s</a:t>
            </a:r>
            <a:r>
              <a:rPr lang="de-AT" i="1" dirty="0" smtClean="0"/>
              <a:t> </a:t>
            </a:r>
            <a:r>
              <a:rPr lang="de-AT" i="1" dirty="0" err="1" smtClean="0"/>
              <a:t>future</a:t>
            </a:r>
            <a:r>
              <a:rPr lang="de-AT" i="1" dirty="0"/>
              <a:t>?</a:t>
            </a:r>
          </a:p>
          <a:p>
            <a:pPr marL="82296" indent="0">
              <a:buNone/>
            </a:pP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4021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221657" cy="32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14" y="3523890"/>
            <a:ext cx="4429299" cy="322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elene.miklas\Documents\Unterricht Helene\Sterben und Tod\Ente 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26887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84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560840" cy="1584176"/>
          </a:xfrm>
        </p:spPr>
        <p:txBody>
          <a:bodyPr>
            <a:normAutofit fontScale="90000"/>
          </a:bodyPr>
          <a:lstStyle/>
          <a:p>
            <a:r>
              <a:rPr lang="de-AT" sz="3100" b="1" dirty="0">
                <a:effectLst/>
              </a:rPr>
              <a:t>Kriterium </a:t>
            </a:r>
            <a:r>
              <a:rPr lang="de-AT" sz="3100" b="1" dirty="0" smtClean="0">
                <a:effectLst/>
              </a:rPr>
              <a:t>VI </a:t>
            </a:r>
            <a:r>
              <a:rPr lang="de-AT" sz="3100" b="1" dirty="0">
                <a:effectLst/>
              </a:rPr>
              <a:t>– Kontinuität von Kommunikations- und </a:t>
            </a:r>
            <a:r>
              <a:rPr lang="de-AT" sz="3100" b="1" dirty="0" smtClean="0">
                <a:effectLst/>
              </a:rPr>
              <a:t>Interaktionsstrukturen – </a:t>
            </a:r>
            <a:r>
              <a:rPr lang="de-AT" sz="3100" b="1" dirty="0" err="1" smtClean="0">
                <a:effectLst/>
              </a:rPr>
              <a:t>continuity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of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communication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and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interaction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patterns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03648" y="2132856"/>
            <a:ext cx="7530040" cy="4115544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de-AT" dirty="0" smtClean="0"/>
              <a:t> </a:t>
            </a:r>
          </a:p>
          <a:p>
            <a:r>
              <a:rPr lang="de-AT" dirty="0"/>
              <a:t>Welche Beziehungsmuster werden vorgestellt?</a:t>
            </a:r>
          </a:p>
          <a:p>
            <a:r>
              <a:rPr lang="de-AT" dirty="0" smtClean="0"/>
              <a:t>Inwieweit </a:t>
            </a:r>
            <a:r>
              <a:rPr lang="de-AT" dirty="0"/>
              <a:t>findet ein Austausch über Sterben und Tod statt, der längerfristig und aufbauend fortgeführt werden kann?</a:t>
            </a:r>
          </a:p>
          <a:p>
            <a:r>
              <a:rPr lang="de-AT" i="1" dirty="0" err="1"/>
              <a:t>Have</a:t>
            </a:r>
            <a:r>
              <a:rPr lang="de-AT" i="1" dirty="0"/>
              <a:t> a </a:t>
            </a:r>
            <a:r>
              <a:rPr lang="de-AT" i="1" dirty="0" err="1"/>
              <a:t>look</a:t>
            </a:r>
            <a:r>
              <a:rPr lang="de-AT" i="1" dirty="0"/>
              <a:t> at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relation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interaction</a:t>
            </a:r>
            <a:r>
              <a:rPr lang="de-AT" i="1" dirty="0"/>
              <a:t> </a:t>
            </a:r>
            <a:r>
              <a:rPr lang="de-AT" i="1" dirty="0" err="1"/>
              <a:t>patterns</a:t>
            </a:r>
            <a:r>
              <a:rPr lang="de-AT" i="1" dirty="0"/>
              <a:t>. Are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persons</a:t>
            </a:r>
            <a:r>
              <a:rPr lang="de-AT" i="1" dirty="0"/>
              <a:t> </a:t>
            </a:r>
            <a:r>
              <a:rPr lang="de-AT" i="1" dirty="0" err="1"/>
              <a:t>communicating</a:t>
            </a:r>
            <a:r>
              <a:rPr lang="de-AT" i="1" dirty="0"/>
              <a:t> </a:t>
            </a:r>
            <a:r>
              <a:rPr lang="de-AT" i="1" dirty="0" err="1"/>
              <a:t>together</a:t>
            </a:r>
            <a:r>
              <a:rPr lang="de-AT" i="1" dirty="0"/>
              <a:t> on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subject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death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dying</a:t>
            </a:r>
            <a:r>
              <a:rPr lang="de-AT" i="1" dirty="0"/>
              <a:t> </a:t>
            </a:r>
            <a:r>
              <a:rPr lang="de-AT" i="1" dirty="0" err="1"/>
              <a:t>doing</a:t>
            </a:r>
            <a:r>
              <a:rPr lang="de-AT" i="1" dirty="0"/>
              <a:t> </a:t>
            </a:r>
            <a:r>
              <a:rPr lang="de-AT" i="1" dirty="0" err="1"/>
              <a:t>this</a:t>
            </a:r>
            <a:r>
              <a:rPr lang="de-AT" i="1" dirty="0"/>
              <a:t> in a </a:t>
            </a:r>
            <a:r>
              <a:rPr lang="de-AT" i="1" dirty="0" err="1" smtClean="0"/>
              <a:t>constructive</a:t>
            </a:r>
            <a:r>
              <a:rPr lang="de-AT" i="1" dirty="0" smtClean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reassuring</a:t>
            </a:r>
            <a:r>
              <a:rPr lang="de-AT" i="1" dirty="0"/>
              <a:t> </a:t>
            </a:r>
            <a:r>
              <a:rPr lang="de-AT" i="1" dirty="0" err="1" smtClean="0"/>
              <a:t>way</a:t>
            </a:r>
            <a:r>
              <a:rPr lang="de-AT" i="1" dirty="0" smtClean="0"/>
              <a:t>?</a:t>
            </a:r>
            <a:endParaRPr lang="de-AT" dirty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6324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43" y="1196752"/>
            <a:ext cx="33432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919910" cy="29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59" y="620688"/>
            <a:ext cx="2639487" cy="192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841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74056" cy="1944216"/>
          </a:xfrm>
        </p:spPr>
        <p:txBody>
          <a:bodyPr>
            <a:normAutofit fontScale="90000"/>
          </a:bodyPr>
          <a:lstStyle/>
          <a:p>
            <a:r>
              <a:rPr lang="de-AT" sz="3100" dirty="0" smtClean="0"/>
              <a:t>Kriterium VII: </a:t>
            </a:r>
            <a:r>
              <a:rPr lang="de-AT" sz="3100" b="1" dirty="0">
                <a:effectLst/>
              </a:rPr>
              <a:t>Offenheitsgrad bezüglich religiöser und christlicher Wertmaßstäbe </a:t>
            </a:r>
            <a:r>
              <a:rPr lang="de-AT" sz="3100" b="1" dirty="0" smtClean="0">
                <a:effectLst/>
              </a:rPr>
              <a:t> - </a:t>
            </a:r>
            <a:r>
              <a:rPr lang="de-AT" sz="3100" b="1" dirty="0" err="1" smtClean="0">
                <a:effectLst/>
              </a:rPr>
              <a:t>Openness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of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religious</a:t>
            </a:r>
            <a:r>
              <a:rPr lang="de-AT" sz="3100" b="1" dirty="0" smtClean="0">
                <a:effectLst/>
              </a:rPr>
              <a:t>/</a:t>
            </a:r>
            <a:r>
              <a:rPr lang="de-AT" sz="3100" b="1" dirty="0" err="1" smtClean="0">
                <a:effectLst/>
              </a:rPr>
              <a:t>christian</a:t>
            </a:r>
            <a:r>
              <a:rPr lang="de-AT" sz="3100" b="1" dirty="0" smtClean="0">
                <a:effectLst/>
              </a:rPr>
              <a:t> </a:t>
            </a:r>
            <a:r>
              <a:rPr lang="de-AT" sz="3100" b="1" dirty="0" err="1" smtClean="0">
                <a:effectLst/>
              </a:rPr>
              <a:t>values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5656" y="1700808"/>
            <a:ext cx="7458032" cy="4547592"/>
          </a:xfrm>
        </p:spPr>
        <p:txBody>
          <a:bodyPr>
            <a:normAutofit lnSpcReduction="10000"/>
          </a:bodyPr>
          <a:lstStyle/>
          <a:p>
            <a:endParaRPr lang="de-AT" dirty="0" smtClean="0"/>
          </a:p>
          <a:p>
            <a:r>
              <a:rPr lang="de-AT" dirty="0"/>
              <a:t>In welcher Weise finden religiöse Grundprägungen Beachtung und wie werden sie ventiliert? Qualifizieren sie zu einer eigenständigen Bearbeitung?</a:t>
            </a:r>
          </a:p>
          <a:p>
            <a:r>
              <a:rPr lang="de-AT" i="1" dirty="0"/>
              <a:t>In </a:t>
            </a:r>
            <a:r>
              <a:rPr lang="de-AT" i="1" dirty="0" err="1"/>
              <a:t>which</a:t>
            </a:r>
            <a:r>
              <a:rPr lang="de-AT" i="1" dirty="0"/>
              <a:t> </a:t>
            </a:r>
            <a:r>
              <a:rPr lang="de-AT" i="1" dirty="0" err="1"/>
              <a:t>way</a:t>
            </a:r>
            <a:r>
              <a:rPr lang="de-AT" i="1" dirty="0"/>
              <a:t> </a:t>
            </a:r>
            <a:r>
              <a:rPr lang="de-AT" i="1" dirty="0" err="1"/>
              <a:t>are</a:t>
            </a:r>
            <a:r>
              <a:rPr lang="de-AT" i="1" dirty="0"/>
              <a:t> </a:t>
            </a:r>
            <a:r>
              <a:rPr lang="de-AT" i="1" dirty="0" err="1"/>
              <a:t>religious</a:t>
            </a:r>
            <a:r>
              <a:rPr lang="de-AT" i="1" dirty="0"/>
              <a:t> </a:t>
            </a:r>
            <a:r>
              <a:rPr lang="de-AT" i="1" dirty="0" err="1"/>
              <a:t>standards</a:t>
            </a:r>
            <a:r>
              <a:rPr lang="de-AT" i="1" dirty="0"/>
              <a:t> </a:t>
            </a:r>
            <a:r>
              <a:rPr lang="de-AT" i="1" dirty="0" err="1"/>
              <a:t>being</a:t>
            </a:r>
            <a:r>
              <a:rPr lang="de-AT" i="1" dirty="0"/>
              <a:t> </a:t>
            </a:r>
            <a:r>
              <a:rPr lang="de-AT" i="1" dirty="0" err="1"/>
              <a:t>introduced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how</a:t>
            </a:r>
            <a:r>
              <a:rPr lang="de-AT" i="1" dirty="0"/>
              <a:t> </a:t>
            </a:r>
            <a:r>
              <a:rPr lang="de-AT" i="1" dirty="0" err="1"/>
              <a:t>are</a:t>
            </a:r>
            <a:r>
              <a:rPr lang="de-AT" i="1" dirty="0"/>
              <a:t> </a:t>
            </a:r>
            <a:r>
              <a:rPr lang="de-AT" i="1" dirty="0" err="1"/>
              <a:t>they</a:t>
            </a:r>
            <a:r>
              <a:rPr lang="de-AT" i="1" dirty="0"/>
              <a:t> </a:t>
            </a:r>
            <a:r>
              <a:rPr lang="de-AT" i="1" dirty="0" err="1"/>
              <a:t>being</a:t>
            </a:r>
            <a:r>
              <a:rPr lang="de-AT" i="1" dirty="0"/>
              <a:t> </a:t>
            </a:r>
            <a:r>
              <a:rPr lang="de-AT" i="1" dirty="0" err="1"/>
              <a:t>reflected</a:t>
            </a:r>
            <a:r>
              <a:rPr lang="de-AT" i="1" dirty="0"/>
              <a:t>? Do </a:t>
            </a:r>
            <a:r>
              <a:rPr lang="de-AT" i="1" dirty="0" err="1"/>
              <a:t>these</a:t>
            </a:r>
            <a:r>
              <a:rPr lang="de-AT" i="1" dirty="0"/>
              <a:t> </a:t>
            </a:r>
            <a:r>
              <a:rPr lang="de-AT" i="1" dirty="0" err="1"/>
              <a:t>element</a:t>
            </a:r>
            <a:r>
              <a:rPr lang="de-AT" i="1" dirty="0"/>
              <a:t> </a:t>
            </a:r>
            <a:r>
              <a:rPr lang="de-AT" i="1" dirty="0" err="1"/>
              <a:t>qualify</a:t>
            </a:r>
            <a:r>
              <a:rPr lang="de-AT" i="1" dirty="0"/>
              <a:t> </a:t>
            </a:r>
            <a:r>
              <a:rPr lang="de-AT" i="1" dirty="0" err="1"/>
              <a:t>for</a:t>
            </a:r>
            <a:r>
              <a:rPr lang="de-AT" i="1" dirty="0"/>
              <a:t> an </a:t>
            </a:r>
            <a:r>
              <a:rPr lang="de-AT" i="1" dirty="0" err="1"/>
              <a:t>independent</a:t>
            </a:r>
            <a:r>
              <a:rPr lang="de-AT" i="1" dirty="0"/>
              <a:t> </a:t>
            </a:r>
            <a:r>
              <a:rPr lang="de-AT" i="1" dirty="0" err="1"/>
              <a:t>process</a:t>
            </a:r>
            <a:r>
              <a:rPr lang="de-AT" i="1"/>
              <a:t> </a:t>
            </a:r>
            <a:r>
              <a:rPr lang="de-AT" i="1" smtClean="0"/>
              <a:t>in </a:t>
            </a:r>
            <a:r>
              <a:rPr lang="de-AT" i="1" dirty="0" err="1"/>
              <a:t>handling</a:t>
            </a:r>
            <a:r>
              <a:rPr lang="de-AT" i="1" dirty="0"/>
              <a:t> </a:t>
            </a:r>
            <a:r>
              <a:rPr lang="de-AT" i="1" dirty="0" err="1"/>
              <a:t>this</a:t>
            </a:r>
            <a:r>
              <a:rPr lang="de-AT" i="1" dirty="0"/>
              <a:t> </a:t>
            </a:r>
            <a:r>
              <a:rPr lang="de-AT" i="1" dirty="0" err="1"/>
              <a:t>subject</a:t>
            </a:r>
            <a:r>
              <a:rPr lang="de-AT" i="1" dirty="0"/>
              <a:t>?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103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79" y="130850"/>
            <a:ext cx="5309445" cy="330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97362"/>
            <a:ext cx="5152628" cy="301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68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 smtClean="0"/>
              <a:t>Criteria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analyzing</a:t>
            </a:r>
            <a:r>
              <a:rPr lang="de-AT" dirty="0" smtClean="0"/>
              <a:t> </a:t>
            </a:r>
            <a:r>
              <a:rPr lang="de-AT" dirty="0" err="1" smtClean="0"/>
              <a:t>children‘s</a:t>
            </a:r>
            <a:r>
              <a:rPr lang="de-AT" dirty="0" smtClean="0"/>
              <a:t> </a:t>
            </a:r>
            <a:r>
              <a:rPr lang="de-AT" dirty="0" err="1" smtClean="0"/>
              <a:t>books</a:t>
            </a:r>
            <a:r>
              <a:rPr lang="de-AT" dirty="0" smtClean="0"/>
              <a:t> - Auswahlkriterien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53796" indent="-571500">
              <a:buAutoNum type="romanUcPeriod"/>
            </a:pPr>
            <a:r>
              <a:rPr lang="de-AT" dirty="0" smtClean="0"/>
              <a:t>Qualität der bildhaften Elemente – </a:t>
            </a:r>
            <a:r>
              <a:rPr lang="de-AT" i="1" dirty="0" smtClean="0"/>
              <a:t>Quality </a:t>
            </a:r>
            <a:r>
              <a:rPr lang="de-AT" i="1" dirty="0" err="1" smtClean="0"/>
              <a:t>of</a:t>
            </a:r>
            <a:r>
              <a:rPr lang="de-AT" i="1" dirty="0" smtClean="0"/>
              <a:t> </a:t>
            </a:r>
            <a:r>
              <a:rPr lang="de-AT" i="1" dirty="0" err="1" smtClean="0"/>
              <a:t>the</a:t>
            </a:r>
            <a:r>
              <a:rPr lang="de-AT" i="1" dirty="0" smtClean="0"/>
              <a:t> </a:t>
            </a:r>
            <a:r>
              <a:rPr lang="de-AT" i="1" dirty="0" err="1" smtClean="0"/>
              <a:t>pictures</a:t>
            </a:r>
            <a:endParaRPr lang="de-AT" i="1" dirty="0" smtClean="0"/>
          </a:p>
          <a:p>
            <a:pPr marL="653796" indent="-571500">
              <a:buAutoNum type="romanUcPeriod"/>
            </a:pPr>
            <a:r>
              <a:rPr lang="de-AT" dirty="0"/>
              <a:t>Authentizität der Sterbe- und Todesdarstellungen – </a:t>
            </a:r>
            <a:r>
              <a:rPr lang="de-AT" i="1" dirty="0"/>
              <a:t>Authenticity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 smtClean="0"/>
              <a:t>representation</a:t>
            </a:r>
            <a:endParaRPr lang="de-AT" i="1" dirty="0" smtClean="0"/>
          </a:p>
          <a:p>
            <a:pPr marL="653796" indent="-571500">
              <a:buAutoNum type="romanUcPeriod"/>
            </a:pPr>
            <a:r>
              <a:rPr lang="de-AT" dirty="0"/>
              <a:t>Veranschaulichungsgrad von Stimmungswerten – </a:t>
            </a:r>
            <a:r>
              <a:rPr lang="de-AT" i="1" dirty="0"/>
              <a:t>Illustration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atmosphere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 smtClean="0"/>
              <a:t>emotions</a:t>
            </a:r>
            <a:endParaRPr lang="de-AT" i="1" dirty="0" smtClean="0"/>
          </a:p>
          <a:p>
            <a:pPr marL="653796" indent="-571500">
              <a:buAutoNum type="romanUcPeriod"/>
            </a:pPr>
            <a:r>
              <a:rPr lang="de-AT" dirty="0"/>
              <a:t>Plausibilität von Lösungsstrategien – </a:t>
            </a:r>
            <a:r>
              <a:rPr lang="de-AT" i="1" dirty="0" err="1"/>
              <a:t>plausibility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coping</a:t>
            </a:r>
            <a:r>
              <a:rPr lang="de-AT" i="1" dirty="0"/>
              <a:t> </a:t>
            </a:r>
            <a:r>
              <a:rPr lang="de-AT" i="1" dirty="0" err="1"/>
              <a:t>strategies</a:t>
            </a:r>
            <a:endParaRPr lang="de-AT" i="1" dirty="0" smtClean="0"/>
          </a:p>
          <a:p>
            <a:pPr marL="653796" indent="-571500">
              <a:buAutoNum type="romanUcPeriod"/>
            </a:pPr>
            <a:endParaRPr lang="de-AT" dirty="0" smtClean="0"/>
          </a:p>
          <a:p>
            <a:pPr marL="596646" indent="-514350">
              <a:buAutoNum type="arabicPeriod"/>
            </a:pP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953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59423"/>
            <a:ext cx="51515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915816" y="47667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Danke für Ihre Aufmerksamkeit  – </a:t>
            </a:r>
            <a:r>
              <a:rPr lang="de-AT" dirty="0" err="1" smtClean="0"/>
              <a:t>thank</a:t>
            </a:r>
            <a:r>
              <a:rPr lang="de-AT" dirty="0" smtClean="0"/>
              <a:t> </a:t>
            </a:r>
            <a:r>
              <a:rPr lang="de-AT" dirty="0" err="1" smtClean="0"/>
              <a:t>you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your</a:t>
            </a:r>
            <a:r>
              <a:rPr lang="de-AT" dirty="0" smtClean="0"/>
              <a:t> </a:t>
            </a:r>
            <a:r>
              <a:rPr lang="de-AT" dirty="0" err="1" smtClean="0"/>
              <a:t>attention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2267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Criteria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analyzing</a:t>
            </a:r>
            <a:r>
              <a:rPr lang="de-AT" dirty="0"/>
              <a:t> </a:t>
            </a:r>
            <a:r>
              <a:rPr lang="de-AT" dirty="0" err="1"/>
              <a:t>children‘s</a:t>
            </a:r>
            <a:r>
              <a:rPr lang="de-AT" dirty="0"/>
              <a:t> </a:t>
            </a:r>
            <a:r>
              <a:rPr lang="de-AT" dirty="0" err="1"/>
              <a:t>books</a:t>
            </a:r>
            <a:r>
              <a:rPr lang="de-AT" dirty="0"/>
              <a:t> - Auswahlkriterien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Tragfähigkeit </a:t>
            </a:r>
            <a:r>
              <a:rPr lang="de-AT" dirty="0"/>
              <a:t>von </a:t>
            </a:r>
            <a:r>
              <a:rPr lang="de-AT" dirty="0" err="1"/>
              <a:t>Konsolationselementen</a:t>
            </a:r>
            <a:r>
              <a:rPr lang="de-AT" dirty="0"/>
              <a:t> – </a:t>
            </a:r>
            <a:r>
              <a:rPr lang="de-AT" i="1" dirty="0" err="1"/>
              <a:t>Sustainability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consolation</a:t>
            </a:r>
            <a:r>
              <a:rPr lang="de-AT" i="1" dirty="0"/>
              <a:t> </a:t>
            </a:r>
            <a:r>
              <a:rPr lang="de-AT" i="1" dirty="0" err="1" smtClean="0"/>
              <a:t>elements</a:t>
            </a:r>
            <a:endParaRPr lang="de-AT" i="1" dirty="0" smtClean="0"/>
          </a:p>
          <a:p>
            <a:r>
              <a:rPr lang="de-AT" dirty="0" smtClean="0"/>
              <a:t>Kontinuität </a:t>
            </a:r>
            <a:r>
              <a:rPr lang="de-AT" dirty="0"/>
              <a:t>von Kommunikations- und Interaktionsstrukturen – </a:t>
            </a:r>
            <a:r>
              <a:rPr lang="de-AT" i="1" dirty="0" err="1"/>
              <a:t>continuity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communication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 smtClean="0"/>
              <a:t>interaction</a:t>
            </a:r>
            <a:r>
              <a:rPr lang="de-AT" i="1" dirty="0" smtClean="0"/>
              <a:t> </a:t>
            </a:r>
            <a:r>
              <a:rPr lang="de-AT" i="1" dirty="0" err="1" smtClean="0"/>
              <a:t>patterns</a:t>
            </a:r>
            <a:endParaRPr lang="de-AT" i="1" dirty="0" smtClean="0"/>
          </a:p>
          <a:p>
            <a:r>
              <a:rPr lang="de-AT" dirty="0" smtClean="0"/>
              <a:t>Offenheitsgrad </a:t>
            </a:r>
            <a:r>
              <a:rPr lang="de-AT" dirty="0"/>
              <a:t>bezüglich religiöser und christlicher Wertmaßstäbe  - </a:t>
            </a:r>
            <a:r>
              <a:rPr lang="de-AT" i="1" dirty="0" err="1"/>
              <a:t>Openness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religious</a:t>
            </a:r>
            <a:r>
              <a:rPr lang="de-AT" i="1" dirty="0"/>
              <a:t>/</a:t>
            </a:r>
            <a:r>
              <a:rPr lang="de-AT" i="1" dirty="0" err="1"/>
              <a:t>christian</a:t>
            </a:r>
            <a:r>
              <a:rPr lang="de-AT" i="1" dirty="0"/>
              <a:t> </a:t>
            </a:r>
            <a:r>
              <a:rPr lang="de-AT" i="1" dirty="0" err="1" smtClean="0"/>
              <a:t>values</a:t>
            </a:r>
            <a:endParaRPr lang="de-AT" i="1" dirty="0" smtClean="0"/>
          </a:p>
          <a:p>
            <a:endParaRPr lang="de-AT" dirty="0" smtClean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92991"/>
            <a:ext cx="5124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47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5782"/>
            <a:ext cx="3888432" cy="237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7"/>
            <a:ext cx="3672408" cy="261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elene.miklas\Documents\Unterricht Helene\Sterben und Tod\Ente  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5"/>
            <a:ext cx="34918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5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100" b="1" dirty="0"/>
              <a:t>Kriterium 1 - Qualität der bildhaften Elemente – Quality </a:t>
            </a:r>
            <a:r>
              <a:rPr lang="de-AT" sz="3100" b="1" dirty="0" err="1"/>
              <a:t>of</a:t>
            </a:r>
            <a:r>
              <a:rPr lang="de-AT" sz="3100" b="1" dirty="0"/>
              <a:t> </a:t>
            </a:r>
            <a:r>
              <a:rPr lang="de-AT" sz="3100" b="1" dirty="0" err="1"/>
              <a:t>the</a:t>
            </a:r>
            <a:r>
              <a:rPr lang="de-AT" sz="3100" b="1" dirty="0"/>
              <a:t> </a:t>
            </a:r>
            <a:r>
              <a:rPr lang="de-AT" sz="3100" b="1" dirty="0" err="1" smtClean="0"/>
              <a:t>pictures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933528"/>
          </a:xfrm>
        </p:spPr>
        <p:txBody>
          <a:bodyPr>
            <a:normAutofit fontScale="77500" lnSpcReduction="20000"/>
          </a:bodyPr>
          <a:lstStyle/>
          <a:p>
            <a:r>
              <a:rPr lang="de-AT" dirty="0" smtClean="0"/>
              <a:t>Auf </a:t>
            </a:r>
            <a:r>
              <a:rPr lang="de-AT" dirty="0"/>
              <a:t>welche Weise fordern die Bilder zum genauen Hinsehen auf?</a:t>
            </a:r>
          </a:p>
          <a:p>
            <a:r>
              <a:rPr lang="de-AT" i="1" dirty="0" smtClean="0"/>
              <a:t>In </a:t>
            </a:r>
            <a:r>
              <a:rPr lang="de-AT" i="1" dirty="0" err="1" smtClean="0"/>
              <a:t>which</a:t>
            </a:r>
            <a:r>
              <a:rPr lang="de-AT" i="1" dirty="0" smtClean="0"/>
              <a:t> </a:t>
            </a:r>
            <a:r>
              <a:rPr lang="de-AT" i="1" dirty="0" err="1" smtClean="0"/>
              <a:t>way</a:t>
            </a:r>
            <a:r>
              <a:rPr lang="de-AT" i="1" dirty="0" smtClean="0"/>
              <a:t> do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pictures</a:t>
            </a:r>
            <a:r>
              <a:rPr lang="de-AT" i="1" dirty="0"/>
              <a:t> in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book</a:t>
            </a:r>
            <a:r>
              <a:rPr lang="de-AT" i="1" dirty="0"/>
              <a:t> </a:t>
            </a:r>
            <a:r>
              <a:rPr lang="de-AT" i="1" dirty="0" err="1"/>
              <a:t>encourage</a:t>
            </a:r>
            <a:r>
              <a:rPr lang="de-AT" i="1" dirty="0"/>
              <a:t> a </a:t>
            </a:r>
            <a:r>
              <a:rPr lang="de-AT" i="1" dirty="0" err="1"/>
              <a:t>closer</a:t>
            </a:r>
            <a:r>
              <a:rPr lang="de-AT" i="1" dirty="0"/>
              <a:t> </a:t>
            </a:r>
            <a:r>
              <a:rPr lang="de-AT" i="1" dirty="0" err="1"/>
              <a:t>look</a:t>
            </a:r>
            <a:r>
              <a:rPr lang="de-AT" i="1" dirty="0" smtClean="0"/>
              <a:t>?</a:t>
            </a:r>
          </a:p>
          <a:p>
            <a:r>
              <a:rPr lang="de-AT" dirty="0"/>
              <a:t>In welcher Weise wirken die Bilder horizontöffnend – oder horizonterweiternd?</a:t>
            </a:r>
          </a:p>
          <a:p>
            <a:r>
              <a:rPr lang="de-AT" i="1" dirty="0"/>
              <a:t>Do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pictures</a:t>
            </a:r>
            <a:r>
              <a:rPr lang="de-AT" i="1" dirty="0"/>
              <a:t> </a:t>
            </a:r>
            <a:r>
              <a:rPr lang="de-AT" i="1" dirty="0" err="1"/>
              <a:t>broaden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horizon</a:t>
            </a:r>
            <a:r>
              <a:rPr lang="de-AT" i="1" dirty="0" smtClean="0"/>
              <a:t>?</a:t>
            </a:r>
          </a:p>
          <a:p>
            <a:r>
              <a:rPr lang="de-AT" dirty="0" smtClean="0"/>
              <a:t>Sind sie Entwicklungsfördernd</a:t>
            </a:r>
            <a:r>
              <a:rPr lang="de-AT" dirty="0"/>
              <a:t>? Entwicklungshemmend?</a:t>
            </a:r>
          </a:p>
          <a:p>
            <a:r>
              <a:rPr lang="de-AT" i="1" dirty="0"/>
              <a:t>Do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pictures</a:t>
            </a:r>
            <a:r>
              <a:rPr lang="de-AT" i="1" dirty="0"/>
              <a:t> </a:t>
            </a:r>
            <a:r>
              <a:rPr lang="de-AT" i="1" dirty="0" err="1"/>
              <a:t>allow</a:t>
            </a:r>
            <a:r>
              <a:rPr lang="de-AT" i="1" dirty="0"/>
              <a:t> a </a:t>
            </a:r>
            <a:r>
              <a:rPr lang="de-AT" i="1" dirty="0" err="1"/>
              <a:t>progress</a:t>
            </a:r>
            <a:r>
              <a:rPr lang="de-AT" i="1" dirty="0"/>
              <a:t> in </a:t>
            </a:r>
            <a:r>
              <a:rPr lang="de-AT" i="1" dirty="0" err="1"/>
              <a:t>development</a:t>
            </a:r>
            <a:r>
              <a:rPr lang="de-AT" i="1" dirty="0"/>
              <a:t> </a:t>
            </a:r>
            <a:r>
              <a:rPr lang="de-AT" i="1" dirty="0" err="1"/>
              <a:t>or</a:t>
            </a:r>
            <a:r>
              <a:rPr lang="de-AT" i="1" dirty="0"/>
              <a:t> </a:t>
            </a:r>
            <a:r>
              <a:rPr lang="de-AT" i="1" dirty="0" err="1"/>
              <a:t>have</a:t>
            </a:r>
            <a:r>
              <a:rPr lang="de-AT" i="1" dirty="0"/>
              <a:t> </a:t>
            </a:r>
            <a:r>
              <a:rPr lang="de-AT" i="1" dirty="0" err="1"/>
              <a:t>they</a:t>
            </a:r>
            <a:r>
              <a:rPr lang="de-AT" i="1" dirty="0"/>
              <a:t> </a:t>
            </a:r>
            <a:r>
              <a:rPr lang="de-AT" i="1" dirty="0" err="1"/>
              <a:t>got</a:t>
            </a:r>
            <a:r>
              <a:rPr lang="de-AT" i="1" dirty="0"/>
              <a:t> </a:t>
            </a:r>
            <a:r>
              <a:rPr lang="de-AT" i="1" dirty="0" err="1"/>
              <a:t>development-impeding</a:t>
            </a:r>
            <a:r>
              <a:rPr lang="de-AT" i="1" dirty="0"/>
              <a:t> </a:t>
            </a:r>
            <a:r>
              <a:rPr lang="de-AT" i="1" dirty="0" err="1"/>
              <a:t>effects</a:t>
            </a:r>
            <a:r>
              <a:rPr lang="de-AT" i="1" dirty="0" smtClean="0"/>
              <a:t>?</a:t>
            </a:r>
          </a:p>
          <a:p>
            <a:r>
              <a:rPr lang="de-AT" dirty="0"/>
              <a:t>Inwieweit sind Textaussage und Bilder aufeinander abgestimmt?</a:t>
            </a:r>
          </a:p>
          <a:p>
            <a:r>
              <a:rPr lang="de-AT" i="1" dirty="0" err="1"/>
              <a:t>Does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text</a:t>
            </a:r>
            <a:r>
              <a:rPr lang="de-AT" i="1" dirty="0"/>
              <a:t> </a:t>
            </a:r>
            <a:r>
              <a:rPr lang="de-AT" i="1" dirty="0" err="1"/>
              <a:t>correspond</a:t>
            </a:r>
            <a:r>
              <a:rPr lang="de-AT" i="1" dirty="0"/>
              <a:t> </a:t>
            </a:r>
            <a:r>
              <a:rPr lang="de-AT" i="1" dirty="0" err="1"/>
              <a:t>with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pictures</a:t>
            </a:r>
            <a:r>
              <a:rPr lang="de-AT" i="1" dirty="0"/>
              <a:t>?</a:t>
            </a:r>
          </a:p>
          <a:p>
            <a:endParaRPr lang="de-AT" dirty="0"/>
          </a:p>
          <a:p>
            <a:endParaRPr lang="de-AT" dirty="0"/>
          </a:p>
          <a:p>
            <a:pPr marL="82296" indent="0">
              <a:buNone/>
            </a:pP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403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3" y="188640"/>
            <a:ext cx="5154141" cy="355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573016"/>
            <a:ext cx="333790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9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602048" cy="1426170"/>
          </a:xfrm>
        </p:spPr>
        <p:txBody>
          <a:bodyPr>
            <a:noAutofit/>
          </a:bodyPr>
          <a:lstStyle/>
          <a:p>
            <a:r>
              <a:rPr lang="de-AT" sz="2800" b="1" dirty="0" smtClean="0">
                <a:effectLst/>
              </a:rPr>
              <a:t>Kriterium II : Authentizität </a:t>
            </a:r>
            <a:r>
              <a:rPr lang="de-AT" sz="2800" b="1" dirty="0">
                <a:effectLst/>
              </a:rPr>
              <a:t>der Sterbe- und </a:t>
            </a:r>
            <a:r>
              <a:rPr lang="de-AT" sz="2800" b="1" dirty="0" smtClean="0">
                <a:effectLst/>
              </a:rPr>
              <a:t>Todesdarstellungen – Authenticity </a:t>
            </a:r>
            <a:r>
              <a:rPr lang="de-AT" sz="2800" b="1" dirty="0" err="1" smtClean="0">
                <a:effectLst/>
              </a:rPr>
              <a:t>of</a:t>
            </a:r>
            <a:r>
              <a:rPr lang="de-AT" sz="2800" b="1" dirty="0" smtClean="0">
                <a:effectLst/>
              </a:rPr>
              <a:t> </a:t>
            </a:r>
            <a:r>
              <a:rPr lang="de-AT" sz="2800" b="1" dirty="0" err="1" smtClean="0">
                <a:effectLst/>
              </a:rPr>
              <a:t>the</a:t>
            </a:r>
            <a:r>
              <a:rPr lang="de-AT" sz="2800" b="1" dirty="0" smtClean="0">
                <a:effectLst/>
              </a:rPr>
              <a:t> </a:t>
            </a:r>
            <a:r>
              <a:rPr lang="de-AT" sz="2800" b="1" dirty="0" err="1" smtClean="0">
                <a:effectLst/>
              </a:rPr>
              <a:t>representation</a:t>
            </a:r>
            <a:endParaRPr lang="de-AT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5616" y="1772816"/>
            <a:ext cx="7818072" cy="4979640"/>
          </a:xfrm>
        </p:spPr>
        <p:txBody>
          <a:bodyPr>
            <a:normAutofit fontScale="77500" lnSpcReduction="20000"/>
          </a:bodyPr>
          <a:lstStyle/>
          <a:p>
            <a:r>
              <a:rPr lang="de-AT" dirty="0"/>
              <a:t>Welche typische kindliche Erfahrungen sind widerspiegelt?</a:t>
            </a:r>
          </a:p>
          <a:p>
            <a:r>
              <a:rPr lang="de-AT" i="1" dirty="0"/>
              <a:t>Are </a:t>
            </a:r>
            <a:r>
              <a:rPr lang="de-AT" i="1" dirty="0" err="1"/>
              <a:t>there</a:t>
            </a:r>
            <a:r>
              <a:rPr lang="de-AT" i="1" dirty="0"/>
              <a:t> </a:t>
            </a:r>
            <a:r>
              <a:rPr lang="de-AT" i="1" dirty="0" err="1"/>
              <a:t>any</a:t>
            </a:r>
            <a:r>
              <a:rPr lang="de-AT" i="1" dirty="0"/>
              <a:t> </a:t>
            </a:r>
            <a:r>
              <a:rPr lang="de-AT" i="1" dirty="0" err="1"/>
              <a:t>typical</a:t>
            </a:r>
            <a:r>
              <a:rPr lang="de-AT" i="1" dirty="0"/>
              <a:t> </a:t>
            </a:r>
            <a:r>
              <a:rPr lang="de-AT" i="1" dirty="0" err="1"/>
              <a:t>experiences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children’s</a:t>
            </a:r>
            <a:r>
              <a:rPr lang="de-AT" i="1" dirty="0"/>
              <a:t> </a:t>
            </a:r>
            <a:r>
              <a:rPr lang="de-AT" i="1" dirty="0" err="1"/>
              <a:t>world</a:t>
            </a:r>
            <a:r>
              <a:rPr lang="de-AT" i="1" dirty="0"/>
              <a:t> </a:t>
            </a:r>
            <a:r>
              <a:rPr lang="de-AT" i="1" dirty="0" err="1"/>
              <a:t>being</a:t>
            </a:r>
            <a:r>
              <a:rPr lang="de-AT" i="1" dirty="0"/>
              <a:t> </a:t>
            </a:r>
            <a:r>
              <a:rPr lang="de-AT" i="1" dirty="0" err="1"/>
              <a:t>reflected</a:t>
            </a:r>
            <a:r>
              <a:rPr lang="de-AT" i="1" dirty="0"/>
              <a:t> in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book</a:t>
            </a:r>
            <a:r>
              <a:rPr lang="de-AT" i="1" dirty="0"/>
              <a:t>?</a:t>
            </a:r>
          </a:p>
          <a:p>
            <a:r>
              <a:rPr lang="de-AT" dirty="0"/>
              <a:t>In welcher Form wird der Tod bzw. der Sterbeprozess realistisch und somit für das Kind annehmbar dargestellt?</a:t>
            </a:r>
          </a:p>
          <a:p>
            <a:r>
              <a:rPr lang="de-AT" i="1" dirty="0" err="1"/>
              <a:t>Is</a:t>
            </a:r>
            <a:r>
              <a:rPr lang="de-AT" i="1" dirty="0"/>
              <a:t> </a:t>
            </a:r>
            <a:r>
              <a:rPr lang="de-AT" i="1" dirty="0" err="1"/>
              <a:t>death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i="1" dirty="0" err="1"/>
              <a:t>process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dying</a:t>
            </a:r>
            <a:r>
              <a:rPr lang="de-AT" i="1" dirty="0"/>
              <a:t> </a:t>
            </a:r>
            <a:r>
              <a:rPr lang="de-AT" i="1" dirty="0" err="1"/>
              <a:t>being</a:t>
            </a:r>
            <a:r>
              <a:rPr lang="de-AT" i="1" dirty="0"/>
              <a:t> </a:t>
            </a:r>
            <a:r>
              <a:rPr lang="de-AT" i="1" dirty="0" err="1"/>
              <a:t>represented</a:t>
            </a:r>
            <a:r>
              <a:rPr lang="de-AT" i="1" dirty="0"/>
              <a:t> in a </a:t>
            </a:r>
            <a:r>
              <a:rPr lang="de-AT" i="1" dirty="0" err="1"/>
              <a:t>realistic</a:t>
            </a:r>
            <a:r>
              <a:rPr lang="de-AT" i="1" dirty="0"/>
              <a:t> </a:t>
            </a:r>
            <a:r>
              <a:rPr lang="de-AT" i="1" dirty="0" err="1"/>
              <a:t>and</a:t>
            </a:r>
            <a:r>
              <a:rPr lang="de-AT" i="1" dirty="0"/>
              <a:t> </a:t>
            </a:r>
            <a:r>
              <a:rPr lang="de-AT" i="1" dirty="0" err="1"/>
              <a:t>yet</a:t>
            </a:r>
            <a:r>
              <a:rPr lang="de-AT" i="1" dirty="0"/>
              <a:t> </a:t>
            </a:r>
            <a:r>
              <a:rPr lang="de-AT" i="1" dirty="0" err="1"/>
              <a:t>acceptable</a:t>
            </a:r>
            <a:r>
              <a:rPr lang="de-AT" i="1" dirty="0"/>
              <a:t> </a:t>
            </a:r>
            <a:r>
              <a:rPr lang="de-AT" i="1" dirty="0" err="1"/>
              <a:t>way</a:t>
            </a:r>
            <a:r>
              <a:rPr lang="de-AT" i="1" dirty="0"/>
              <a:t> </a:t>
            </a:r>
            <a:r>
              <a:rPr lang="de-AT" i="1" dirty="0" err="1"/>
              <a:t>for</a:t>
            </a:r>
            <a:r>
              <a:rPr lang="de-AT" i="1" dirty="0"/>
              <a:t> </a:t>
            </a:r>
            <a:r>
              <a:rPr lang="de-AT" i="1" dirty="0" err="1"/>
              <a:t>children</a:t>
            </a:r>
            <a:r>
              <a:rPr lang="de-AT" i="1" dirty="0"/>
              <a:t>?</a:t>
            </a:r>
          </a:p>
          <a:p>
            <a:r>
              <a:rPr lang="de-AT" dirty="0"/>
              <a:t>Werden Euphemismen wie „schlafen“, „von uns gegangen“, „er lebt jetzt im Himmel“ aufgeklärt?</a:t>
            </a:r>
          </a:p>
          <a:p>
            <a:r>
              <a:rPr lang="de-AT" i="1" dirty="0" err="1" smtClean="0"/>
              <a:t>Have</a:t>
            </a:r>
            <a:r>
              <a:rPr lang="de-AT" i="1" dirty="0" smtClean="0"/>
              <a:t> </a:t>
            </a:r>
            <a:r>
              <a:rPr lang="de-AT" i="1" dirty="0" err="1"/>
              <a:t>euphemisms</a:t>
            </a:r>
            <a:r>
              <a:rPr lang="de-AT" i="1" dirty="0"/>
              <a:t> like „</a:t>
            </a:r>
            <a:r>
              <a:rPr lang="de-AT" i="1" dirty="0" err="1"/>
              <a:t>grandpa</a:t>
            </a:r>
            <a:r>
              <a:rPr lang="de-AT" i="1" dirty="0"/>
              <a:t> </a:t>
            </a:r>
            <a:r>
              <a:rPr lang="de-AT" i="1" dirty="0" err="1"/>
              <a:t>is</a:t>
            </a:r>
            <a:r>
              <a:rPr lang="de-AT" i="1" dirty="0"/>
              <a:t> </a:t>
            </a:r>
            <a:r>
              <a:rPr lang="de-AT" i="1" dirty="0" err="1"/>
              <a:t>sleeping</a:t>
            </a:r>
            <a:r>
              <a:rPr lang="de-AT" i="1" dirty="0"/>
              <a:t>“, „he </a:t>
            </a:r>
            <a:r>
              <a:rPr lang="de-AT" i="1" dirty="0" err="1"/>
              <a:t>has</a:t>
            </a:r>
            <a:r>
              <a:rPr lang="de-AT" i="1" dirty="0"/>
              <a:t> </a:t>
            </a:r>
            <a:r>
              <a:rPr lang="de-AT" i="1" dirty="0" err="1"/>
              <a:t>left</a:t>
            </a:r>
            <a:r>
              <a:rPr lang="de-AT" i="1" dirty="0"/>
              <a:t> </a:t>
            </a:r>
            <a:r>
              <a:rPr lang="de-AT" i="1" dirty="0" err="1"/>
              <a:t>us</a:t>
            </a:r>
            <a:r>
              <a:rPr lang="de-AT" i="1" dirty="0"/>
              <a:t>“, „he </a:t>
            </a:r>
            <a:r>
              <a:rPr lang="de-AT" i="1" dirty="0" err="1"/>
              <a:t>is</a:t>
            </a:r>
            <a:r>
              <a:rPr lang="de-AT" i="1" dirty="0"/>
              <a:t> </a:t>
            </a:r>
            <a:r>
              <a:rPr lang="de-AT" i="1" dirty="0" err="1"/>
              <a:t>living</a:t>
            </a:r>
            <a:r>
              <a:rPr lang="de-AT" i="1" dirty="0"/>
              <a:t> in </a:t>
            </a:r>
            <a:r>
              <a:rPr lang="de-AT" i="1" dirty="0" err="1"/>
              <a:t>heaven</a:t>
            </a:r>
            <a:r>
              <a:rPr lang="de-AT" i="1" dirty="0"/>
              <a:t>“ etc. </a:t>
            </a:r>
            <a:r>
              <a:rPr lang="de-AT" i="1" dirty="0" err="1" smtClean="0"/>
              <a:t>been</a:t>
            </a:r>
            <a:r>
              <a:rPr lang="de-AT" i="1" dirty="0" smtClean="0"/>
              <a:t> </a:t>
            </a:r>
            <a:r>
              <a:rPr lang="de-AT" i="1" dirty="0" err="1" smtClean="0"/>
              <a:t>explained</a:t>
            </a:r>
            <a:r>
              <a:rPr lang="de-AT" i="1" dirty="0" smtClean="0"/>
              <a:t> in </a:t>
            </a:r>
            <a:r>
              <a:rPr lang="de-AT" i="1" dirty="0" err="1" smtClean="0"/>
              <a:t>the</a:t>
            </a:r>
            <a:r>
              <a:rPr lang="de-AT" i="1" dirty="0" smtClean="0"/>
              <a:t> </a:t>
            </a:r>
            <a:r>
              <a:rPr lang="de-AT" i="1" dirty="0" err="1" smtClean="0"/>
              <a:t>book</a:t>
            </a:r>
            <a:r>
              <a:rPr lang="de-AT" i="1" dirty="0"/>
              <a:t> </a:t>
            </a:r>
            <a:r>
              <a:rPr lang="de-AT" i="1" dirty="0" err="1" smtClean="0"/>
              <a:t>for</a:t>
            </a:r>
            <a:r>
              <a:rPr lang="de-AT" i="1" dirty="0" smtClean="0"/>
              <a:t> </a:t>
            </a:r>
            <a:r>
              <a:rPr lang="de-AT" i="1" dirty="0" err="1" smtClean="0"/>
              <a:t>children</a:t>
            </a:r>
            <a:r>
              <a:rPr lang="de-AT" i="1" dirty="0" smtClean="0"/>
              <a:t>?</a:t>
            </a:r>
            <a:endParaRPr lang="de-AT" i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038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981075"/>
            <a:ext cx="70389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9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Children's book - Nurture for children's Theology - Salzburg 22.2.2017</a:t>
            </a:r>
            <a:endParaRPr lang="de-A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157288"/>
            <a:ext cx="63055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344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yad">
  <a:themeElements>
    <a:clrScheme name="Nyad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Nya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Nyad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883</Words>
  <Application>Microsoft Office PowerPoint</Application>
  <PresentationFormat>Bildschirmpräsentation (4:3)</PresentationFormat>
  <Paragraphs>80</Paragraphs>
  <Slides>20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Nyad</vt:lpstr>
      <vt:lpstr>  Always and Forever – working with children's books about death and dying</vt:lpstr>
      <vt:lpstr>Criteria for analyzing children‘s books - Auswahlkriterien</vt:lpstr>
      <vt:lpstr>Criteria for analyzing children‘s books - Auswahlkriterien</vt:lpstr>
      <vt:lpstr>PowerPoint-Präsentation</vt:lpstr>
      <vt:lpstr>Kriterium 1 - Qualität der bildhaften Elemente – Quality of the pictures</vt:lpstr>
      <vt:lpstr>PowerPoint-Präsentation</vt:lpstr>
      <vt:lpstr>Kriterium II : Authentizität der Sterbe- und Todesdarstellungen – Authenticity of the representation</vt:lpstr>
      <vt:lpstr>PowerPoint-Präsentation</vt:lpstr>
      <vt:lpstr>PowerPoint-Präsentation</vt:lpstr>
      <vt:lpstr>Kriterium III:  Veranschaulichungsgrad von Stimmungswerten – Illustration of atmosphere and emotions</vt:lpstr>
      <vt:lpstr>PowerPoint-Präsentation</vt:lpstr>
      <vt:lpstr>Kriterium IV: Plausibilität von Lösungsstrategien-plausibility of coping strategies</vt:lpstr>
      <vt:lpstr>PowerPoint-Präsentation</vt:lpstr>
      <vt:lpstr>Kriterium V:  Tragfähigkeit von Konsolationselementen – Sustainability of consolation elements</vt:lpstr>
      <vt:lpstr>PowerPoint-Präsentation</vt:lpstr>
      <vt:lpstr>Kriterium VI – Kontinuität von Kommunikations- und Interaktionsstrukturen – continuity of communication and interaction patterns</vt:lpstr>
      <vt:lpstr>PowerPoint-Präsentation</vt:lpstr>
      <vt:lpstr>Kriterium VII: Offenheitsgrad bezüglich religiöser und christlicher Wertmaßstäbe  - Openness of religious/christian values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Always and Forever – working with children's books about death and dying</dc:title>
  <dc:creator>helene.miklas</dc:creator>
  <cp:lastModifiedBy>helene.miklas</cp:lastModifiedBy>
  <cp:revision>36</cp:revision>
  <dcterms:created xsi:type="dcterms:W3CDTF">2017-02-19T17:45:26Z</dcterms:created>
  <dcterms:modified xsi:type="dcterms:W3CDTF">2017-02-22T09:05:11Z</dcterms:modified>
</cp:coreProperties>
</file>